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sldIdLst>
    <p:sldId id="370" r:id="rId3"/>
    <p:sldId id="362" r:id="rId4"/>
    <p:sldId id="372" r:id="rId5"/>
    <p:sldId id="369" r:id="rId6"/>
    <p:sldId id="371" r:id="rId7"/>
    <p:sldId id="365" r:id="rId8"/>
    <p:sldId id="367" r:id="rId9"/>
    <p:sldId id="3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Presentation" id="{57391B76-E4E2-9C45-83BB-2F3246772206}">
          <p14:sldIdLst>
            <p14:sldId id="370"/>
            <p14:sldId id="362"/>
            <p14:sldId id="372"/>
            <p14:sldId id="369"/>
            <p14:sldId id="371"/>
            <p14:sldId id="365"/>
            <p14:sldId id="367"/>
            <p14:sldId id="366"/>
          </p14:sldIdLst>
        </p14:section>
        <p14:section name="Templates" id="{FADACF6A-9AE3-8B48-B764-2EDFE96AC0B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2A16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/>
    <p:restoredTop sz="92272" autoAdjust="0"/>
  </p:normalViewPr>
  <p:slideViewPr>
    <p:cSldViewPr snapToGrid="0" snapToObjects="1">
      <p:cViewPr varScale="1">
        <p:scale>
          <a:sx n="108" d="100"/>
          <a:sy n="108" d="100"/>
        </p:scale>
        <p:origin x="652" y="64"/>
      </p:cViewPr>
      <p:guideLst/>
    </p:cSldViewPr>
  </p:slideViewPr>
  <p:outlineViewPr>
    <p:cViewPr>
      <p:scale>
        <a:sx n="33" d="100"/>
        <a:sy n="33" d="100"/>
      </p:scale>
      <p:origin x="-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EB7-D500-0E49-96C5-CC4D0E867CE3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5E5-D57A-344F-864A-55C2221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35FDA-AC27-46E3-A9A9-ECFB6641E5F9}" type="slidenum">
              <a:rPr lang="en-US" altLang="fi-FI"/>
              <a:pPr/>
              <a:t>1</a:t>
            </a:fld>
            <a:endParaRPr lang="en-US" altLang="fi-FI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INVITATION TO LIFESTYLE ASSESSMENT</a:t>
            </a:r>
            <a:br>
              <a:rPr lang="en-US" altLang="fi-FI" sz="2000">
                <a:latin typeface="Arial" panose="020B0604020202020204" pitchFamily="34" charset="0"/>
                <a:cs typeface="Arial Unicode MS" charset="0"/>
              </a:rPr>
            </a:br>
            <a:br>
              <a:rPr lang="en-US" altLang="fi-FI" sz="2000">
                <a:latin typeface="Arial" panose="020B0604020202020204" pitchFamily="34" charset="0"/>
                <a:cs typeface="Arial Unicode MS" charset="0"/>
              </a:rPr>
            </a:b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Recognize the factors affecting your well-being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Firstbeat Lifestyle Assessment gives you personal information about well-being. Find out how work, leisure and sleep affect your coping.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Manage stress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Enhance recovery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Exercise right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Lifestyle Assessment will be started: (dd.mm.yyyy)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Sign up for Lifestyle Assessment: (the persons contact infromation who invites to Lifestyle Assessment)</a:t>
            </a:r>
          </a:p>
        </p:txBody>
      </p:sp>
    </p:spTree>
    <p:extLst>
      <p:ext uri="{BB962C8B-B14F-4D97-AF65-F5344CB8AC3E}">
        <p14:creationId xmlns:p14="http://schemas.microsoft.com/office/powerpoint/2010/main" val="37405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675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35E5-D57A-344F-864A-55C22215C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0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7011BF-8B47-4C21-93E0-E1EFC38FCE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4725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62707" y="2142000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07" y="3918218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8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744579"/>
            <a:ext cx="10032756" cy="4346462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 marL="500063" indent="-269875">
              <a:tabLst/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547" y="577516"/>
            <a:ext cx="55465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83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989" y="577516"/>
            <a:ext cx="50893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06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9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40133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4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613612"/>
            <a:ext cx="8746959" cy="5450304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3200" baseline="0">
                <a:latin typeface="+mn-lt"/>
              </a:defRPr>
            </a:lvl1pPr>
            <a:lvl2pPr marL="7938" indent="0" algn="ctr">
              <a:buNone/>
              <a:defRPr sz="2800">
                <a:latin typeface="+mn-lt"/>
              </a:defRPr>
            </a:lvl2pPr>
            <a:lvl3pPr marL="7938" indent="0" algn="ctr">
              <a:buFontTx/>
              <a:buNone/>
              <a:defRPr sz="2200">
                <a:latin typeface="+mn-lt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Centered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2"/>
            <a:r>
              <a:rPr lang="fi-FI" dirty="0"/>
              <a:t>Even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5" r:id="rId2"/>
    <p:sldLayoutId id="2147483729" r:id="rId3"/>
    <p:sldLayoutId id="2147483690" r:id="rId4"/>
    <p:sldLayoutId id="2147483731" r:id="rId5"/>
    <p:sldLayoutId id="2147483664" r:id="rId6"/>
    <p:sldLayoutId id="2147483670" r:id="rId7"/>
    <p:sldLayoutId id="2147483733" r:id="rId8"/>
    <p:sldLayoutId id="2147483722" r:id="rId9"/>
    <p:sldLayoutId id="2147483713" r:id="rId10"/>
    <p:sldLayoutId id="2147483717" r:id="rId11"/>
    <p:sldLayoutId id="2147483718" r:id="rId12"/>
    <p:sldLayoutId id="2147483719" r:id="rId13"/>
    <p:sldLayoutId id="2147483724" r:id="rId14"/>
    <p:sldLayoutId id="2147483671" r:id="rId15"/>
    <p:sldLayoutId id="214748373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smaller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6" r:id="rId3"/>
    <p:sldLayoutId id="2147483730" r:id="rId4"/>
    <p:sldLayoutId id="2147483728" r:id="rId5"/>
    <p:sldLayoutId id="2147483727" r:id="rId6"/>
    <p:sldLayoutId id="2147483714" r:id="rId7"/>
    <p:sldLayoutId id="2147483715" r:id="rId8"/>
    <p:sldLayoutId id="2147483681" r:id="rId9"/>
    <p:sldLayoutId id="2147483734" r:id="rId10"/>
    <p:sldLayoutId id="2147483735" r:id="rId11"/>
    <p:sldLayoutId id="2147483736" r:id="rId12"/>
    <p:sldLayoutId id="2147483682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Font typeface="Arial"/>
        <a:buNone/>
        <a:defRPr sz="2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68288" indent="-2603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bg2"/>
        </a:buClr>
        <a:buFont typeface="Arial" charset="0"/>
        <a:buChar char="•"/>
        <a:tabLst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538163" indent="-307975" algn="l" defTabSz="914400" rtl="0" eaLnBrk="1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755650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025525" indent="-2174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hyperlink" Target="http://www.firstbeat.com/f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jp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gif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T7UWoEVfM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www.youtube.com/watch?v=PRslWZHaY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63500" y="6483350"/>
            <a:ext cx="12319000" cy="438150"/>
          </a:xfrm>
          <a:prstGeom prst="rect">
            <a:avLst/>
          </a:prstGeom>
          <a:solidFill>
            <a:srgbClr val="E92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63500" y="-69850"/>
            <a:ext cx="12319000" cy="977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101600"/>
            <a:ext cx="3006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5388" y="6530975"/>
            <a:ext cx="21812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200" dirty="0">
                <a:solidFill>
                  <a:srgbClr val="FFFFFF"/>
                </a:solidFill>
                <a:latin typeface="Trebuchet MS" panose="020B0603020202020204" pitchFamily="34" charset="0"/>
                <a:cs typeface="Nimbus Sans Cond" charset="0"/>
              </a:rPr>
              <a:t>www.firstbeat.com</a:t>
            </a:r>
            <a:endParaRPr lang="en-US" altLang="fi-FI" sz="1200" dirty="0">
              <a:solidFill>
                <a:srgbClr val="FFFFFF"/>
              </a:solidFill>
              <a:latin typeface="Trebuchet MS" panose="020B0603020202020204" pitchFamily="34" charset="0"/>
              <a:cs typeface="Nimbus Sans Cond" charset="0"/>
              <a:hlinkClick r:id="rId5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5762" y="1228725"/>
            <a:ext cx="717327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fi-FI" sz="3000" b="1" dirty="0">
                <a:solidFill>
                  <a:srgbClr val="2A2723"/>
                </a:solidFill>
                <a:latin typeface="Trebuchet MS" panose="020B0603020202020204" pitchFamily="34" charset="0"/>
                <a:cs typeface="Nimbus Sans Cond Black" charset="0"/>
              </a:rPr>
              <a:t>INVITATION TO LIFESTYLE ASSESSMENT</a:t>
            </a:r>
            <a:r>
              <a:rPr lang="en-US" altLang="fi-FI" sz="3000" dirty="0">
                <a:solidFill>
                  <a:srgbClr val="2A2723"/>
                </a:solidFill>
                <a:latin typeface="Trebuchet MS" panose="020B0603020202020204" pitchFamily="34" charset="0"/>
                <a:cs typeface="Nimbus Sans Cond Black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fi-FI" sz="2000" dirty="0">
                <a:solidFill>
                  <a:srgbClr val="2A2723"/>
                </a:solidFill>
                <a:latin typeface="Trebuchet MS" panose="020B0603020202020204" pitchFamily="34" charset="0"/>
                <a:cs typeface="Nimbus Sans Cond Black" charset="0"/>
              </a:rPr>
              <a:t>Identify the factors affecting your wellbeing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746750" y="2774950"/>
            <a:ext cx="2951163" cy="2951163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7632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9738" y="4589463"/>
            <a:ext cx="4784725" cy="777875"/>
          </a:xfrm>
          <a:prstGeom prst="rect">
            <a:avLst/>
          </a:prstGeom>
          <a:solidFill>
            <a:srgbClr val="FFFFFF"/>
          </a:solidFill>
          <a:ln w="12600" cap="rnd">
            <a:solidFill>
              <a:srgbClr val="A7A7A7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Lifestyle Assessment begins on: </a:t>
            </a:r>
            <a:r>
              <a:rPr lang="en-US" altLang="fi-FI" sz="1600" b="1" dirty="0" err="1">
                <a:solidFill>
                  <a:srgbClr val="2A2723"/>
                </a:solidFill>
                <a:cs typeface="Nimbus Sans Light" charset="0"/>
              </a:rPr>
              <a:t>dd.mm.yyyy</a:t>
            </a:r>
            <a:endParaRPr lang="en-US" altLang="fi-FI" sz="1600" b="1" dirty="0">
              <a:solidFill>
                <a:srgbClr val="2A2723"/>
              </a:solidFill>
              <a:cs typeface="Nimbus Sans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39738" y="5359400"/>
            <a:ext cx="4784725" cy="777875"/>
          </a:xfrm>
          <a:prstGeom prst="rect">
            <a:avLst/>
          </a:prstGeom>
          <a:solidFill>
            <a:srgbClr val="FFFFFF"/>
          </a:solidFill>
          <a:ln w="12600" cap="rnd">
            <a:solidFill>
              <a:srgbClr val="A7A7A7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Sign up: </a:t>
            </a:r>
            <a:r>
              <a:rPr lang="en-US" altLang="fi-FI" sz="1600" b="1" dirty="0">
                <a:solidFill>
                  <a:srgbClr val="2A2723"/>
                </a:solidFill>
                <a:cs typeface="Nimbus Sans Light" charset="0"/>
              </a:rPr>
              <a:t>contact information</a:t>
            </a:r>
            <a:endParaRPr lang="en-US" altLang="fi-FI" sz="1600" b="1" dirty="0">
              <a:solidFill>
                <a:srgbClr val="2A2723"/>
              </a:solidFill>
              <a:cs typeface="Nimbus Sans" charset="0"/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214313" y="3286125"/>
            <a:ext cx="4937125" cy="1065213"/>
            <a:chOff x="135" y="2070"/>
            <a:chExt cx="3110" cy="671"/>
          </a:xfrm>
        </p:grpSpPr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35" y="2070"/>
              <a:ext cx="986" cy="671"/>
              <a:chOff x="135" y="2070"/>
              <a:chExt cx="986" cy="671"/>
            </a:xfrm>
          </p:grpSpPr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135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>
                    <a:latin typeface="Trebuchet MS" panose="020B0603020202020204" pitchFamily="34" charset="0"/>
                    <a:cs typeface="Nimbus Sans Cond" charset="0"/>
                  </a:rPr>
                  <a:t>Manage stress</a:t>
                </a:r>
              </a:p>
            </p:txBody>
          </p:sp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1182" y="2070"/>
              <a:ext cx="986" cy="671"/>
              <a:chOff x="1182" y="2070"/>
              <a:chExt cx="986" cy="671"/>
            </a:xfrm>
          </p:grpSpPr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1182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>
                    <a:latin typeface="Trebuchet MS" panose="020B0603020202020204" pitchFamily="34" charset="0"/>
                    <a:cs typeface="Nimbus Sans Cond" charset="0"/>
                  </a:rPr>
                  <a:t>Enhance recovery</a:t>
                </a:r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2259" y="2070"/>
              <a:ext cx="986" cy="671"/>
              <a:chOff x="2259" y="2070"/>
              <a:chExt cx="986" cy="671"/>
            </a:xfrm>
          </p:grpSpPr>
          <p:pic>
            <p:nvPicPr>
              <p:cNvPr id="3090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2259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>
                    <a:latin typeface="Trebuchet MS" panose="020B0603020202020204" pitchFamily="34" charset="0"/>
                    <a:cs typeface="Nimbus Sans Cond" charset="0"/>
                  </a:rPr>
                  <a:t>Exercise right</a:t>
                </a:r>
              </a:p>
            </p:txBody>
          </p:sp>
        </p:grpSp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00050" y="2103438"/>
            <a:ext cx="5959475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Firstbeat Lifestyle Assessment provides personal insights on your wellbeing.</a:t>
            </a:r>
          </a:p>
          <a:p>
            <a:pPr>
              <a:lnSpc>
                <a:spcPct val="90000"/>
              </a:lnSpc>
            </a:pPr>
            <a:endParaRPr lang="en-US" altLang="fi-FI" sz="1600" dirty="0">
              <a:solidFill>
                <a:srgbClr val="2A2723"/>
              </a:solidFill>
              <a:cs typeface="Nimbus Sans Light" charset="0"/>
            </a:endParaRPr>
          </a:p>
          <a:p>
            <a:pPr>
              <a:lnSpc>
                <a:spcPct val="90000"/>
              </a:lnSpc>
            </a:pPr>
            <a:br>
              <a:rPr lang="en-US" altLang="fi-FI" sz="1600" dirty="0">
                <a:solidFill>
                  <a:srgbClr val="2A2723"/>
                </a:solidFill>
                <a:cs typeface="Nimbus Sans Light" charset="0"/>
              </a:rPr>
            </a:b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See how work, leisure and sleep affect your performance:</a:t>
            </a:r>
          </a:p>
        </p:txBody>
      </p:sp>
    </p:spTree>
    <p:extLst>
      <p:ext uri="{BB962C8B-B14F-4D97-AF65-F5344CB8AC3E}">
        <p14:creationId xmlns:p14="http://schemas.microsoft.com/office/powerpoint/2010/main" val="373686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3455" y="474134"/>
            <a:ext cx="6116012" cy="969658"/>
          </a:xfrm>
        </p:spPr>
        <p:txBody>
          <a:bodyPr>
            <a:noAutofit/>
          </a:bodyPr>
          <a:lstStyle/>
          <a:p>
            <a:r>
              <a:rPr lang="fi-FI" altLang="fi-FI" sz="2800"/>
              <a:t>HOW TO CONDUCT LIFESTYLE ASSESSMENT TO YOUR PERSONNEL</a:t>
            </a:r>
            <a:endParaRPr lang="fi-FI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455" y="1660358"/>
            <a:ext cx="5746865" cy="45599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i-FI" altLang="fi-FI" sz="2400" dirty="0"/>
              <a:t>To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presentation’s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first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slide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fill</a:t>
            </a:r>
            <a:r>
              <a:rPr lang="fi-FI" altLang="fi-FI" sz="2400" dirty="0"/>
              <a:t> in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following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information</a:t>
            </a:r>
            <a:r>
              <a:rPr lang="fi-FI" altLang="fi-FI" sz="2400" dirty="0"/>
              <a:t>: </a:t>
            </a:r>
          </a:p>
          <a:p>
            <a:pPr lvl="2">
              <a:defRPr/>
            </a:pPr>
            <a:r>
              <a:rPr lang="fi-FI" altLang="fi-FI" sz="1800" dirty="0" err="1"/>
              <a:t>Date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when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the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Lifestyle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Assessment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will</a:t>
            </a:r>
            <a:r>
              <a:rPr lang="fi-FI" altLang="fi-FI" sz="1800" dirty="0"/>
              <a:t> </a:t>
            </a:r>
            <a:r>
              <a:rPr lang="fi-FI" altLang="fi-FI" sz="1800" dirty="0" err="1"/>
              <a:t>be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conducted</a:t>
            </a:r>
            <a:endParaRPr lang="fi-FI" altLang="fi-FI" sz="1800" dirty="0"/>
          </a:p>
          <a:p>
            <a:pPr lvl="2">
              <a:defRPr/>
            </a:pPr>
            <a:r>
              <a:rPr lang="fi-FI" altLang="fi-FI" sz="1800" dirty="0" err="1"/>
              <a:t>Your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contact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information</a:t>
            </a:r>
            <a:endParaRPr lang="fi-FI" altLang="fi-FI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400" dirty="0" err="1"/>
              <a:t>Save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first</a:t>
            </a:r>
            <a:r>
              <a:rPr lang="fi-FI" sz="2400" dirty="0"/>
              <a:t> </a:t>
            </a:r>
            <a:r>
              <a:rPr lang="fi-FI" sz="2400" dirty="0" err="1"/>
              <a:t>slide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whole</a:t>
            </a:r>
            <a:r>
              <a:rPr lang="fi-FI" sz="2400" dirty="0"/>
              <a:t> </a:t>
            </a:r>
            <a:r>
              <a:rPr lang="fi-FI" sz="2400" dirty="0" err="1"/>
              <a:t>presentation</a:t>
            </a:r>
            <a:r>
              <a:rPr lang="fi-FI" sz="2400" dirty="0"/>
              <a:t> in PDF </a:t>
            </a:r>
            <a:r>
              <a:rPr lang="fi-FI" sz="2400" dirty="0" err="1"/>
              <a:t>format</a:t>
            </a:r>
            <a:r>
              <a:rPr lang="fi-FI" sz="2400" dirty="0"/>
              <a:t> and </a:t>
            </a:r>
            <a:r>
              <a:rPr lang="fi-FI" sz="2400" dirty="0" err="1"/>
              <a:t>share</a:t>
            </a:r>
            <a:r>
              <a:rPr lang="fi-FI" sz="2400" dirty="0"/>
              <a:t> it via intranet, </a:t>
            </a:r>
            <a:r>
              <a:rPr lang="fi-FI" sz="2400" dirty="0" err="1"/>
              <a:t>email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print</a:t>
            </a:r>
            <a:r>
              <a:rPr lang="fi-FI" sz="2400" dirty="0"/>
              <a:t> out and </a:t>
            </a:r>
            <a:r>
              <a:rPr lang="fi-FI" sz="2400" dirty="0" err="1"/>
              <a:t>put</a:t>
            </a:r>
            <a:r>
              <a:rPr lang="fi-FI" sz="2400" dirty="0"/>
              <a:t> on a </a:t>
            </a:r>
            <a:r>
              <a:rPr lang="fi-FI" sz="2400" dirty="0" err="1"/>
              <a:t>table</a:t>
            </a:r>
            <a:r>
              <a:rPr lang="fi-FI" sz="2400" dirty="0"/>
              <a:t> in </a:t>
            </a:r>
            <a:r>
              <a:rPr lang="fi-FI" sz="2400" dirty="0" err="1"/>
              <a:t>break</a:t>
            </a:r>
            <a:r>
              <a:rPr lang="fi-FI" sz="2400" dirty="0"/>
              <a:t> room.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altLang="fi-FI" sz="2400" dirty="0" err="1"/>
              <a:t>Receive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sign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ups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from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your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staff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members</a:t>
            </a:r>
            <a:endParaRPr lang="fi-FI" altLang="fi-FI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825" y="0"/>
            <a:ext cx="5210175" cy="6858000"/>
          </a:xfrm>
        </p:spPr>
      </p:pic>
    </p:spTree>
    <p:extLst>
      <p:ext uri="{BB962C8B-B14F-4D97-AF65-F5344CB8AC3E}">
        <p14:creationId xmlns:p14="http://schemas.microsoft.com/office/powerpoint/2010/main" val="32494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534" y="566198"/>
            <a:ext cx="5332177" cy="881729"/>
          </a:xfrm>
        </p:spPr>
        <p:txBody>
          <a:bodyPr/>
          <a:lstStyle/>
          <a:p>
            <a:r>
              <a:rPr lang="en-US" dirty="0"/>
              <a:t>FIRSTBEAT</a:t>
            </a:r>
            <a:br>
              <a:rPr lang="en-US" dirty="0"/>
            </a:br>
            <a:r>
              <a:rPr lang="en-US" dirty="0"/>
              <a:t>LIFESTYLE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371643" y="2629396"/>
            <a:ext cx="5201095" cy="4559968"/>
          </a:xfrm>
        </p:spPr>
        <p:txBody>
          <a:bodyPr/>
          <a:lstStyle/>
          <a:p>
            <a:r>
              <a:rPr lang="en-US" dirty="0">
                <a:latin typeface="+mj-lt"/>
              </a:rPr>
              <a:t>Manage stress</a:t>
            </a:r>
            <a:br>
              <a:rPr lang="en-US" dirty="0"/>
            </a:br>
            <a:r>
              <a:rPr lang="en-US" dirty="0"/>
              <a:t>Recognize activities that cause stress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Enhance recovery</a:t>
            </a:r>
            <a:br>
              <a:rPr lang="en-US" dirty="0"/>
            </a:br>
            <a:r>
              <a:rPr lang="en-US" dirty="0"/>
              <a:t>See how you recover during sleep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Exercise right</a:t>
            </a:r>
            <a:br>
              <a:rPr lang="en-US" dirty="0"/>
            </a:br>
            <a:r>
              <a:rPr lang="en-US" dirty="0"/>
              <a:t>See the effect of your exercise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" y="2593122"/>
            <a:ext cx="565485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3833826"/>
            <a:ext cx="565485" cy="5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5074530"/>
            <a:ext cx="561960" cy="560738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06848" y="1596981"/>
            <a:ext cx="6128082" cy="7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8288" indent="-2603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Helps you understand the state of your well-being and what to do to improve it.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1172333" y="6278864"/>
            <a:ext cx="659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comprehensive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look at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well-being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during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work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leisure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sleep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755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ＭＳ Ｐゴシック" charset="0"/>
              </a:rPr>
              <a:t>LIFESTYLE ASSESSMENT</a:t>
            </a:r>
            <a:endParaRPr lang="fi-FI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41758" y="4325370"/>
            <a:ext cx="215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600" b="1" dirty="0">
                <a:solidFill>
                  <a:srgbClr val="E32A16"/>
                </a:solidFill>
                <a:latin typeface="+mj-lt"/>
              </a:rPr>
              <a:t>LEARN FROM DATA</a:t>
            </a:r>
            <a:endParaRPr lang="fi-FI" altLang="fi-FI" sz="1600" dirty="0">
              <a:solidFill>
                <a:srgbClr val="E32A16"/>
              </a:solidFill>
              <a:latin typeface="+mj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340899" y="4325370"/>
            <a:ext cx="226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600" b="1">
                <a:solidFill>
                  <a:srgbClr val="E32A16"/>
                </a:solidFill>
                <a:latin typeface="+mj-lt"/>
              </a:rPr>
              <a:t>GET THE BALANCE RIGHT</a:t>
            </a:r>
            <a:endParaRPr lang="fi-FI" altLang="fi-FI" sz="1600">
              <a:solidFill>
                <a:srgbClr val="E32A16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894" y="4320608"/>
            <a:ext cx="2486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600" b="1" dirty="0">
                <a:solidFill>
                  <a:srgbClr val="E32A16"/>
                </a:solidFill>
                <a:latin typeface="+mj-lt"/>
              </a:rPr>
              <a:t>MEASURE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9144815" y="4315617"/>
            <a:ext cx="226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600" b="1" dirty="0">
                <a:solidFill>
                  <a:srgbClr val="E32A16"/>
                </a:solidFill>
                <a:latin typeface="+mj-lt"/>
              </a:rPr>
              <a:t>CHANGE FOR THE BETTER</a:t>
            </a:r>
            <a:endParaRPr lang="fi-FI" altLang="fi-FI" sz="1600" dirty="0">
              <a:solidFill>
                <a:srgbClr val="E32A16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4749" y="4997243"/>
            <a:ext cx="19446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Calibri Light" panose="020F0302020204030204" pitchFamily="34" charset="0"/>
              </a:rPr>
              <a:t>Improve stress management, exercise and quality of </a:t>
            </a:r>
            <a:r>
              <a:rPr lang="fi-FI" sz="1400" dirty="0" err="1">
                <a:latin typeface="Calibri Light" panose="020F0302020204030204" pitchFamily="34" charset="0"/>
              </a:rPr>
              <a:t>sleep</a:t>
            </a:r>
            <a:endParaRPr lang="fi-FI" sz="1400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593" y="4997243"/>
            <a:ext cx="1952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Calibri Light" panose="020F0302020204030204" pitchFamily="34" charset="0"/>
              </a:rPr>
              <a:t>Physiological </a:t>
            </a:r>
            <a:r>
              <a:rPr lang="fi-FI" sz="1400" dirty="0" err="1">
                <a:latin typeface="Calibri Light" panose="020F0302020204030204" pitchFamily="34" charset="0"/>
              </a:rPr>
              <a:t>snapshot</a:t>
            </a:r>
            <a:r>
              <a:rPr lang="fi-FI" sz="1400" dirty="0">
                <a:latin typeface="Calibri Light" panose="020F0302020204030204" pitchFamily="34" charset="0"/>
              </a:rPr>
              <a:t> of </a:t>
            </a:r>
            <a:r>
              <a:rPr lang="fi-FI" sz="1400" dirty="0" err="1">
                <a:latin typeface="Calibri Light" panose="020F0302020204030204" pitchFamily="34" charset="0"/>
              </a:rPr>
              <a:t>everyday</a:t>
            </a:r>
            <a:r>
              <a:rPr lang="fi-FI" sz="1400" dirty="0">
                <a:latin typeface="Calibri Light" panose="020F0302020204030204" pitchFamily="34" charset="0"/>
              </a:rPr>
              <a:t>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6308" y="4987336"/>
            <a:ext cx="20161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Calibri Light" panose="020F0302020204030204" pitchFamily="34" charset="0"/>
              </a:rPr>
              <a:t>Personal advise for improving </a:t>
            </a:r>
            <a:br>
              <a:rPr lang="fi-FI" sz="1400" dirty="0">
                <a:latin typeface="Calibri Light" panose="020F0302020204030204" pitchFamily="34" charset="0"/>
              </a:rPr>
            </a:br>
            <a:r>
              <a:rPr lang="fi-FI" sz="1400" dirty="0">
                <a:latin typeface="Calibri Light" panose="020F0302020204030204" pitchFamily="34" charset="0"/>
              </a:rPr>
              <a:t>well-being and performance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7089" y="1305007"/>
            <a:ext cx="10697822" cy="2743654"/>
            <a:chOff x="965494" y="1376136"/>
            <a:chExt cx="10697822" cy="2743654"/>
          </a:xfrm>
        </p:grpSpPr>
        <p:grpSp>
          <p:nvGrpSpPr>
            <p:cNvPr id="12" name="Group 11"/>
            <p:cNvGrpSpPr/>
            <p:nvPr/>
          </p:nvGrpSpPr>
          <p:grpSpPr>
            <a:xfrm>
              <a:off x="965494" y="1376136"/>
              <a:ext cx="10697822" cy="2457904"/>
              <a:chOff x="965494" y="1376136"/>
              <a:chExt cx="10697822" cy="2457904"/>
            </a:xfrm>
          </p:grpSpPr>
          <p:pic>
            <p:nvPicPr>
              <p:cNvPr id="17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7680" y="1376136"/>
                <a:ext cx="2455636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4458" y="1376136"/>
                <a:ext cx="2453471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976" y="1378404"/>
                <a:ext cx="2455636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494" y="1378404"/>
                <a:ext cx="2455636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Ellipsi 6"/>
            <p:cNvSpPr/>
            <p:nvPr/>
          </p:nvSpPr>
          <p:spPr>
            <a:xfrm>
              <a:off x="1849003" y="3433337"/>
              <a:ext cx="688618" cy="686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1</a:t>
              </a:r>
            </a:p>
          </p:txBody>
        </p:sp>
        <p:sp>
          <p:nvSpPr>
            <p:cNvPr id="14" name="Ellipsi 18"/>
            <p:cNvSpPr/>
            <p:nvPr/>
          </p:nvSpPr>
          <p:spPr>
            <a:xfrm>
              <a:off x="4596438" y="3433337"/>
              <a:ext cx="686451" cy="6864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2</a:t>
              </a:r>
            </a:p>
          </p:txBody>
        </p:sp>
        <p:sp>
          <p:nvSpPr>
            <p:cNvPr id="15" name="Ellipsi 19"/>
            <p:cNvSpPr/>
            <p:nvPr/>
          </p:nvSpPr>
          <p:spPr>
            <a:xfrm>
              <a:off x="7347967" y="3433337"/>
              <a:ext cx="686451" cy="6864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3</a:t>
              </a:r>
            </a:p>
          </p:txBody>
        </p:sp>
        <p:sp>
          <p:nvSpPr>
            <p:cNvPr id="16" name="Ellipsi 20"/>
            <p:cNvSpPr/>
            <p:nvPr/>
          </p:nvSpPr>
          <p:spPr>
            <a:xfrm>
              <a:off x="10095284" y="3433336"/>
              <a:ext cx="688618" cy="686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4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60802" y="4998572"/>
            <a:ext cx="19526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Calibri Light" panose="020F0302020204030204" pitchFamily="34" charset="0"/>
              </a:rPr>
              <a:t>Identify factors that affect your wellbeing and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95727" y="5753016"/>
            <a:ext cx="1952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Calibri Light" panose="020F0302020204030204" pitchFamily="34" charset="0"/>
              </a:rPr>
              <a:t>Anonymous Group</a:t>
            </a:r>
            <a:br>
              <a:rPr lang="fi-FI" sz="1400" dirty="0">
                <a:latin typeface="Calibri Light" panose="020F0302020204030204" pitchFamily="34" charset="0"/>
              </a:rPr>
            </a:br>
            <a:r>
              <a:rPr lang="fi-FI" sz="1400" dirty="0">
                <a:latin typeface="Calibri Light" panose="020F0302020204030204" pitchFamily="34" charset="0"/>
              </a:rPr>
              <a:t>report for employer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00389" y="5835183"/>
            <a:ext cx="1952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latin typeface="Calibri Light" panose="020F0302020204030204" pitchFamily="34" charset="0"/>
              </a:rPr>
              <a:t>Measurable </a:t>
            </a:r>
            <a:br>
              <a:rPr lang="fi-FI" sz="1400" dirty="0">
                <a:latin typeface="Calibri Light" panose="020F0302020204030204" pitchFamily="34" charset="0"/>
              </a:rPr>
            </a:br>
            <a:r>
              <a:rPr lang="fi-FI" sz="1400" dirty="0">
                <a:latin typeface="Calibri Light" panose="020F03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6448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2A2723"/>
                </a:solidFill>
              </a:rPr>
              <a:t>Professional Sports</a:t>
            </a:r>
            <a:endParaRPr lang="fi-FI" b="0" dirty="0">
              <a:solidFill>
                <a:srgbClr val="2A2723"/>
              </a:solidFill>
            </a:endParaRPr>
          </a:p>
          <a:p>
            <a:pPr lvl="1">
              <a:buClr>
                <a:srgbClr val="E32A21"/>
              </a:buClr>
              <a:buSzTx/>
            </a:pPr>
            <a:r>
              <a:rPr lang="fi-FI" dirty="0" err="1">
                <a:solidFill>
                  <a:srgbClr val="2A2723"/>
                </a:solidFill>
              </a:rPr>
              <a:t>Over</a:t>
            </a:r>
            <a:r>
              <a:rPr lang="fi-FI" dirty="0">
                <a:solidFill>
                  <a:srgbClr val="2A2723"/>
                </a:solidFill>
              </a:rPr>
              <a:t> 700 elite teams worldwide use Firstbeat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Consumer Products</a:t>
            </a:r>
          </a:p>
          <a:p>
            <a:pPr lvl="1"/>
            <a:r>
              <a:rPr lang="fi-FI" dirty="0">
                <a:latin typeface="Calibri Light" panose="020F0302020204030204" pitchFamily="34" charset="0"/>
              </a:rPr>
              <a:t>Firstbeat is the leading licensor of heartbeat analytics technology – our innovations are integrated into </a:t>
            </a:r>
            <a:r>
              <a:rPr lang="fi-FI" dirty="0" err="1">
                <a:latin typeface="Calibri Light" panose="020F0302020204030204" pitchFamily="34" charset="0"/>
              </a:rPr>
              <a:t>over</a:t>
            </a:r>
            <a:r>
              <a:rPr lang="fi-FI" dirty="0">
                <a:latin typeface="Calibri Light" panose="020F0302020204030204" pitchFamily="34" charset="0"/>
              </a:rPr>
              <a:t> 70 consumer devices. </a:t>
            </a:r>
          </a:p>
          <a:p>
            <a:pPr lvl="1"/>
            <a:endParaRPr lang="fi-FI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Wellness Services</a:t>
            </a:r>
          </a:p>
          <a:p>
            <a:pPr lvl="1"/>
            <a:r>
              <a:rPr lang="fi-FI" dirty="0"/>
              <a:t>The Firstbeat Lifestyle Assessment is used by hundreds of healthcare providers around the world to support employees such 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FF"/>
                </a:highlight>
              </a:rPr>
              <a:t>LEADING HEARTBEAT ANALYTICS FOR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942781" y="2796237"/>
            <a:ext cx="2700474" cy="3121164"/>
            <a:chOff x="845914" y="2807351"/>
            <a:chExt cx="2700474" cy="3121164"/>
          </a:xfrm>
        </p:grpSpPr>
        <p:pic>
          <p:nvPicPr>
            <p:cNvPr id="67" name="Picture 31" descr="new-york-rangers-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84" y="5317698"/>
              <a:ext cx="660627" cy="6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5914" y="5328862"/>
              <a:ext cx="680205" cy="52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68" descr="redbul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85" y="2884602"/>
              <a:ext cx="625548" cy="468557"/>
            </a:xfrm>
            <a:prstGeom prst="rect">
              <a:avLst/>
            </a:prstGeom>
          </p:spPr>
        </p:pic>
        <p:pic>
          <p:nvPicPr>
            <p:cNvPr id="70" name="Picture 41" descr="Chigago Bulls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07" y="3725256"/>
              <a:ext cx="484965" cy="57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 descr="Spanish football team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387" y="2807351"/>
              <a:ext cx="384674" cy="57882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0" t="4335" r="20336" b="2451"/>
            <a:stretch/>
          </p:blipFill>
          <p:spPr>
            <a:xfrm>
              <a:off x="2386837" y="2861667"/>
              <a:ext cx="501457" cy="58277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63" y="4640518"/>
              <a:ext cx="466625" cy="46840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243" y="4634366"/>
              <a:ext cx="383491" cy="49103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0918" y="3768602"/>
              <a:ext cx="490359" cy="5593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8904" y="5328669"/>
              <a:ext cx="359970" cy="50723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40780" y="4615554"/>
              <a:ext cx="503938" cy="518336"/>
            </a:xfrm>
            <a:prstGeom prst="rect">
              <a:avLst/>
            </a:prstGeom>
          </p:spPr>
        </p:pic>
        <p:pic>
          <p:nvPicPr>
            <p:cNvPr id="78" name="Picture 2" descr="http://seeklogo.com/images/S/Sao_Paulo_FC-logo-F9DBBF4DA6-seeklogo.com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804" y="5358945"/>
              <a:ext cx="507230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04" y="4615554"/>
              <a:ext cx="490520" cy="537936"/>
            </a:xfrm>
            <a:prstGeom prst="rect">
              <a:avLst/>
            </a:prstGeom>
          </p:spPr>
        </p:pic>
        <p:pic>
          <p:nvPicPr>
            <p:cNvPr id="80" name="Picture 4" descr="https://upload.wikimedia.org/wikipedia/de/thumb/d/de/AC_Florenz.svg/2000px-AC_Florenz.svg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468" y="3727250"/>
              <a:ext cx="446561" cy="64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Kuva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094" y="3752184"/>
              <a:ext cx="453210" cy="585770"/>
            </a:xfrm>
            <a:prstGeom prst="rect">
              <a:avLst/>
            </a:prstGeom>
          </p:spPr>
        </p:pic>
        <p:pic>
          <p:nvPicPr>
            <p:cNvPr id="82" name="Kuva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758" y="2907660"/>
              <a:ext cx="504434" cy="536904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39" y="3332452"/>
            <a:ext cx="2838786" cy="219360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78" y="5612560"/>
            <a:ext cx="1443382" cy="356791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8460374" y="3349631"/>
            <a:ext cx="2885232" cy="1977326"/>
            <a:chOff x="8460374" y="3349631"/>
            <a:chExt cx="2885232" cy="1977326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31292" y="4361043"/>
              <a:ext cx="1038223" cy="66068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2"/>
            <a:srcRect t="72682"/>
            <a:stretch/>
          </p:blipFill>
          <p:spPr>
            <a:xfrm>
              <a:off x="8460374" y="4978510"/>
              <a:ext cx="1456324" cy="34844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426" y="3989729"/>
              <a:ext cx="677180" cy="37830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9897" y="3983475"/>
              <a:ext cx="1043199" cy="32125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806" y="3349631"/>
              <a:ext cx="511027" cy="51102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547" y="3397431"/>
              <a:ext cx="722112" cy="45848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658553" y="3438080"/>
              <a:ext cx="668254" cy="33412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017346" y="3405695"/>
              <a:ext cx="497743" cy="40379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29"/>
            <a:srcRect l="1640" t="37729" r="-1640" b="37484"/>
            <a:stretch/>
          </p:blipFill>
          <p:spPr>
            <a:xfrm>
              <a:off x="9611542" y="4564266"/>
              <a:ext cx="1137585" cy="28197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0"/>
            <a:srcRect t="62797"/>
            <a:stretch/>
          </p:blipFill>
          <p:spPr>
            <a:xfrm>
              <a:off x="9890833" y="5036112"/>
              <a:ext cx="1226729" cy="23475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729234" y="4026643"/>
              <a:ext cx="853054" cy="39173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817229" y="4437075"/>
              <a:ext cx="499037" cy="499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26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SATISFIED CUSTOMERS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8475" y="4471751"/>
            <a:ext cx="58480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“The reports that we create with Firstbeat are very powerful visually. We are talking data and that is what our executive clients like. That is their language”</a:t>
            </a:r>
          </a:p>
          <a:p>
            <a:endParaRPr lang="fi-FI" sz="2000" dirty="0">
              <a:latin typeface="Calibri Light" panose="020F0302020204030204" pitchFamily="34" charset="0"/>
            </a:endParaRPr>
          </a:p>
          <a:p>
            <a:r>
              <a:rPr lang="fi-FI" dirty="0">
                <a:latin typeface="Calibri Light" panose="020F0302020204030204" pitchFamily="34" charset="0"/>
              </a:rPr>
              <a:t>–</a:t>
            </a:r>
            <a:r>
              <a:rPr lang="en-US" b="1" dirty="0">
                <a:latin typeface="Calibri Light" panose="020F0302020204030204" pitchFamily="34" charset="0"/>
              </a:rPr>
              <a:t>Cristina Cooper</a:t>
            </a:r>
            <a:r>
              <a:rPr lang="en-US" dirty="0">
                <a:latin typeface="Calibri Light" panose="020F0302020204030204" pitchFamily="34" charset="0"/>
              </a:rPr>
              <a:t>, Assistant General Manager, Nuffield Health</a:t>
            </a:r>
            <a:endParaRPr lang="fi-FI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8475" y="1496390"/>
            <a:ext cx="57673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”</a:t>
            </a:r>
            <a:r>
              <a:rPr lang="en-US" sz="2000" dirty="0">
                <a:solidFill>
                  <a:schemeClr val="tx2"/>
                </a:solidFill>
              </a:rPr>
              <a:t>Firstbeat is a great tool that makes complex physiological variables visible and engages the client. It is a unique tool for understanding stress, recovery and resilience.”</a:t>
            </a:r>
            <a:r>
              <a:rPr lang="fi-FI" sz="2000" dirty="0">
                <a:solidFill>
                  <a:schemeClr val="tx2"/>
                </a:solidFill>
              </a:rPr>
              <a:t> </a:t>
            </a:r>
          </a:p>
          <a:p>
            <a:endParaRPr lang="fi-FI" sz="2000" dirty="0">
              <a:latin typeface="Calibri Light" panose="020F0302020204030204" pitchFamily="34" charset="0"/>
            </a:endParaRPr>
          </a:p>
          <a:p>
            <a:r>
              <a:rPr lang="fi-FI" dirty="0">
                <a:latin typeface="Calibri Light" panose="020F0302020204030204" pitchFamily="34" charset="0"/>
              </a:rPr>
              <a:t>–</a:t>
            </a:r>
            <a:r>
              <a:rPr lang="fi-FI" b="1" dirty="0">
                <a:latin typeface="Calibri Light" panose="020F0302020204030204" pitchFamily="34" charset="0"/>
              </a:rPr>
              <a:t>Oliver Patrick, </a:t>
            </a:r>
            <a:r>
              <a:rPr lang="fi-FI" altLang="en-US" dirty="0" err="1">
                <a:latin typeface="Calibri Light" panose="020F0302020204030204" pitchFamily="34" charset="0"/>
              </a:rPr>
              <a:t>Physiologist</a:t>
            </a:r>
            <a:r>
              <a:rPr lang="fi-FI" altLang="en-US" dirty="0">
                <a:latin typeface="Calibri Light" panose="020F0302020204030204" pitchFamily="34" charset="0"/>
              </a:rPr>
              <a:t> and </a:t>
            </a:r>
            <a:r>
              <a:rPr lang="fi-FI" altLang="en-US" dirty="0" err="1">
                <a:latin typeface="Calibri Light" panose="020F0302020204030204" pitchFamily="34" charset="0"/>
              </a:rPr>
              <a:t>Executive</a:t>
            </a:r>
            <a:r>
              <a:rPr lang="fi-FI" altLang="en-US" dirty="0">
                <a:latin typeface="Calibri Light" panose="020F0302020204030204" pitchFamily="34" charset="0"/>
              </a:rPr>
              <a:t> </a:t>
            </a:r>
            <a:r>
              <a:rPr lang="fi-FI" altLang="en-US" dirty="0" err="1">
                <a:latin typeface="Calibri Light" panose="020F0302020204030204" pitchFamily="34" charset="0"/>
              </a:rPr>
              <a:t>Director</a:t>
            </a:r>
            <a:r>
              <a:rPr lang="fi-FI" altLang="en-US" dirty="0">
                <a:latin typeface="Calibri Light" panose="020F0302020204030204" pitchFamily="34" charset="0"/>
              </a:rPr>
              <a:t> of </a:t>
            </a:r>
            <a:r>
              <a:rPr lang="fi-FI" altLang="en-US" dirty="0" err="1">
                <a:latin typeface="Calibri Light" panose="020F0302020204030204" pitchFamily="34" charset="0"/>
              </a:rPr>
              <a:t>Viavi</a:t>
            </a:r>
            <a:endParaRPr lang="fi-FI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60" y="4047734"/>
            <a:ext cx="2527921" cy="24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60" y="1158352"/>
            <a:ext cx="2527921" cy="25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0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WATCH LIFESTYLE ASSESSMENT VIDEOS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721360" y="1435730"/>
            <a:ext cx="6268720" cy="4494213"/>
          </a:xfrm>
        </p:spPr>
        <p:txBody>
          <a:bodyPr/>
          <a:lstStyle/>
          <a:p>
            <a:r>
              <a:rPr lang="fi-FI" altLang="fi-FI" sz="2000" dirty="0" err="1">
                <a:latin typeface="+mj-lt"/>
              </a:rPr>
              <a:t>Introduction</a:t>
            </a:r>
            <a:r>
              <a:rPr lang="fi-FI" altLang="fi-FI" sz="2000" dirty="0">
                <a:latin typeface="+mj-lt"/>
              </a:rPr>
              <a:t> to </a:t>
            </a:r>
            <a:r>
              <a:rPr lang="fi-FI" altLang="fi-FI" sz="2000" dirty="0" err="1">
                <a:latin typeface="+mj-lt"/>
              </a:rPr>
              <a:t>Lifestyle</a:t>
            </a:r>
            <a:r>
              <a:rPr lang="fi-FI" altLang="fi-FI" sz="2000" dirty="0">
                <a:latin typeface="+mj-lt"/>
              </a:rPr>
              <a:t> </a:t>
            </a:r>
            <a:r>
              <a:rPr lang="fi-FI" altLang="fi-FI" sz="2000" dirty="0" err="1">
                <a:latin typeface="+mj-lt"/>
              </a:rPr>
              <a:t>Assessment</a:t>
            </a:r>
            <a:r>
              <a:rPr lang="fi-FI" altLang="fi-FI" sz="2000" dirty="0">
                <a:latin typeface="+mj-lt"/>
              </a:rPr>
              <a:t>:</a:t>
            </a:r>
          </a:p>
          <a:p>
            <a:r>
              <a:rPr lang="fi-FI" altLang="fi-FI" sz="2000" dirty="0">
                <a:hlinkClick r:id="rId3"/>
              </a:rPr>
              <a:t>https://www.youtube.com/watch?v=6T7UWoEVfMo</a:t>
            </a:r>
            <a:endParaRPr lang="fi-FI" altLang="fi-FI" sz="2000" dirty="0"/>
          </a:p>
          <a:p>
            <a:endParaRPr lang="fi-FI" altLang="fi-FI" sz="2000" dirty="0">
              <a:latin typeface="+mj-lt"/>
            </a:endParaRPr>
          </a:p>
          <a:p>
            <a:endParaRPr lang="fi-FI" altLang="fi-FI" sz="2000" dirty="0">
              <a:latin typeface="+mj-lt"/>
            </a:endParaRPr>
          </a:p>
          <a:p>
            <a:r>
              <a:rPr lang="en-US" altLang="fi-FI" sz="2000" dirty="0">
                <a:latin typeface="+mj-lt"/>
              </a:rPr>
              <a:t>Introduction to Firstbeat Lifestyle Assessment and Guidelines to Get Started:</a:t>
            </a:r>
          </a:p>
          <a:p>
            <a:r>
              <a:rPr lang="fi-FI" altLang="fi-FI" sz="2000" dirty="0">
                <a:hlinkClick r:id="rId4"/>
              </a:rPr>
              <a:t>https://www.youtube.com/watch?v=PRslWZHaYSA</a:t>
            </a:r>
            <a:r>
              <a:rPr lang="fi-FI" altLang="fi-FI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1435730"/>
            <a:ext cx="4053840" cy="2152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3949464"/>
            <a:ext cx="4053840" cy="21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27" y="1647997"/>
            <a:ext cx="2665755" cy="643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34833" y="4885706"/>
            <a:ext cx="8832043" cy="894503"/>
            <a:chOff x="1666769" y="5093096"/>
            <a:chExt cx="8832043" cy="894503"/>
          </a:xfrm>
        </p:grpSpPr>
        <p:sp>
          <p:nvSpPr>
            <p:cNvPr id="12" name="TextBox 11"/>
            <p:cNvSpPr txBox="1"/>
            <p:nvPr/>
          </p:nvSpPr>
          <p:spPr>
            <a:xfrm>
              <a:off x="5289406" y="5093096"/>
              <a:ext cx="1190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+mj-lt"/>
                </a:rPr>
                <a:t>#</a:t>
              </a:r>
              <a:r>
                <a:rPr lang="fi-FI" sz="1600" b="1" dirty="0" err="1">
                  <a:latin typeface="+mj-lt"/>
                </a:rPr>
                <a:t>firstbeat</a:t>
              </a:r>
              <a:endParaRPr lang="fi-FI" sz="1600" b="1" dirty="0">
                <a:latin typeface="+mj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66769" y="5676989"/>
              <a:ext cx="8832043" cy="310610"/>
              <a:chOff x="1717581" y="5704132"/>
              <a:chExt cx="8832043" cy="31061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473305" y="5721432"/>
                <a:ext cx="323240" cy="29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717581" y="5721432"/>
                <a:ext cx="323240" cy="27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5783885" y="5704132"/>
                <a:ext cx="2954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755761" y="5704133"/>
                <a:ext cx="17864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Firstbeat Technologies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6044137" y="5704133"/>
                <a:ext cx="204844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Firstbeat Technologies Ltd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997643" y="5704133"/>
                <a:ext cx="12539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@FirstbeatInfo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8334256" y="5721432"/>
                <a:ext cx="292982" cy="287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8596397" y="5704133"/>
                <a:ext cx="19532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i-FI" altLang="en-US" sz="1400" dirty="0">
                    <a:latin typeface="Calibri Light" panose="020F0302020204030204" pitchFamily="34" charset="0"/>
                    <a:cs typeface="Tahoma" panose="020B0604030504040204" pitchFamily="34" charset="0"/>
                  </a:rPr>
                  <a:t>@firstbeat_technologies</a:t>
                </a: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31060" y="2417545"/>
            <a:ext cx="8699487" cy="222581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Firstbeat Technologies Oy, </a:t>
            </a:r>
            <a:r>
              <a:rPr lang="en-US" sz="2000" dirty="0" err="1"/>
              <a:t>Yliopistonkatu</a:t>
            </a:r>
            <a:r>
              <a:rPr lang="en-US" sz="2000" dirty="0"/>
              <a:t> 28 A, 2</a:t>
            </a:r>
            <a:r>
              <a:rPr lang="en-US" sz="2000" baseline="30000" dirty="0"/>
              <a:t>nd</a:t>
            </a:r>
            <a:r>
              <a:rPr lang="en-US" sz="2000" dirty="0"/>
              <a:t> Floor, FI-40100 </a:t>
            </a:r>
            <a:r>
              <a:rPr lang="en-US" sz="2000" dirty="0" err="1"/>
              <a:t>Jyväskylä</a:t>
            </a:r>
            <a:r>
              <a:rPr lang="en-US" sz="2000" dirty="0"/>
              <a:t>, Finland</a:t>
            </a:r>
            <a:br>
              <a:rPr lang="en-US" sz="2000" dirty="0"/>
            </a:br>
            <a:r>
              <a:rPr lang="en-US" sz="2000" dirty="0"/>
              <a:t>tel. +358 207631 660, info@firstbeat.com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E32A16"/>
                </a:solidFill>
                <a:latin typeface="+mj-lt"/>
              </a:rPr>
              <a:t>www.firstbeat.com</a:t>
            </a:r>
          </a:p>
          <a:p>
            <a:endParaRPr lang="en-US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157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stbeat Dark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405</Words>
  <Application>Microsoft Office PowerPoint</Application>
  <PresentationFormat>Laajakuva</PresentationFormat>
  <Paragraphs>84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24" baseType="lpstr">
      <vt:lpstr>MS PGothic</vt:lpstr>
      <vt:lpstr>MS PGothic</vt:lpstr>
      <vt:lpstr>Arial</vt:lpstr>
      <vt:lpstr>Arial Unicode MS</vt:lpstr>
      <vt:lpstr>Calibri</vt:lpstr>
      <vt:lpstr>Calibri Bold</vt:lpstr>
      <vt:lpstr>Calibri Light</vt:lpstr>
      <vt:lpstr>Nimbus Sans</vt:lpstr>
      <vt:lpstr>Nimbus Sans Cond</vt:lpstr>
      <vt:lpstr>Nimbus Sans Cond Black</vt:lpstr>
      <vt:lpstr>Nimbus Sans Light</vt:lpstr>
      <vt:lpstr>Tahoma</vt:lpstr>
      <vt:lpstr>Trebuchet MS</vt:lpstr>
      <vt:lpstr>Wingdings</vt:lpstr>
      <vt:lpstr>FirstBeat</vt:lpstr>
      <vt:lpstr>Firstbeat Dark</vt:lpstr>
      <vt:lpstr>PowerPoint-esitys</vt:lpstr>
      <vt:lpstr>HOW TO CONDUCT LIFESTYLE ASSESSMENT TO YOUR PERSONNEL</vt:lpstr>
      <vt:lpstr>FIRSTBEAT LIFESTYLE ASSESSMENT</vt:lpstr>
      <vt:lpstr>LIFESTYLE ASSESSMENT</vt:lpstr>
      <vt:lpstr>LEADING HEARTBEAT ANALYTICS FOR</vt:lpstr>
      <vt:lpstr>SATISFIED CUSTOMERS</vt:lpstr>
      <vt:lpstr>WATCH LIFESTYLE ASSESSMENT VIDEOS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S</dc:creator>
  <cp:lastModifiedBy>Matti Salakka</cp:lastModifiedBy>
  <cp:revision>232</cp:revision>
  <dcterms:created xsi:type="dcterms:W3CDTF">2015-12-14T08:37:08Z</dcterms:created>
  <dcterms:modified xsi:type="dcterms:W3CDTF">2017-06-13T07:54:37Z</dcterms:modified>
</cp:coreProperties>
</file>