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0"/>
  </p:notesMasterIdLst>
  <p:sldIdLst>
    <p:sldId id="368" r:id="rId3"/>
    <p:sldId id="360" r:id="rId4"/>
    <p:sldId id="361" r:id="rId5"/>
    <p:sldId id="370" r:id="rId6"/>
    <p:sldId id="367" r:id="rId7"/>
    <p:sldId id="363" r:id="rId8"/>
    <p:sldId id="3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pany Presentation" id="{57391B76-E4E2-9C45-83BB-2F3246772206}">
          <p14:sldIdLst>
            <p14:sldId id="368"/>
            <p14:sldId id="360"/>
            <p14:sldId id="361"/>
            <p14:sldId id="370"/>
            <p14:sldId id="367"/>
            <p14:sldId id="363"/>
            <p14:sldId id="366"/>
          </p14:sldIdLst>
        </p14:section>
        <p14:section name="Templates" id="{FADACF6A-9AE3-8B48-B764-2EDFE96AC0B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2A16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2"/>
    <p:restoredTop sz="92272" autoAdjust="0"/>
  </p:normalViewPr>
  <p:slideViewPr>
    <p:cSldViewPr snapToGrid="0" snapToObjects="1">
      <p:cViewPr varScale="1">
        <p:scale>
          <a:sx n="66" d="100"/>
          <a:sy n="66" d="100"/>
        </p:scale>
        <p:origin x="864" y="72"/>
      </p:cViewPr>
      <p:guideLst/>
    </p:cSldViewPr>
  </p:slideViewPr>
  <p:outlineViewPr>
    <p:cViewPr>
      <p:scale>
        <a:sx n="33" d="100"/>
        <a:sy n="33" d="100"/>
      </p:scale>
      <p:origin x="-2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420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38EB7-D500-0E49-96C5-CC4D0E867CE3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35E5-D57A-344F-864A-55C22215C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3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335FDA-AC27-46E3-A9A9-ECFB6641E5F9}" type="slidenum">
              <a:rPr lang="en-US" altLang="fi-FI"/>
              <a:pPr/>
              <a:t>1</a:t>
            </a:fld>
            <a:endParaRPr lang="en-US" altLang="fi-FI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altLang="fi-FI" sz="2000" dirty="0">
              <a:latin typeface="Arial" panose="020B0604020202020204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31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3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0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56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35E5-D57A-344F-864A-55C22215C5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7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08747" y="4547937"/>
            <a:ext cx="3794786" cy="1087610"/>
          </a:xfrm>
        </p:spPr>
        <p:txBody>
          <a:bodyPr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1800" baseline="0"/>
            </a:lvl1pPr>
            <a:lvl2pPr marL="7938" indent="0" algn="l">
              <a:buNone/>
              <a:defRPr sz="16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Author </a:t>
            </a:r>
            <a:r>
              <a:rPr lang="fi-FI" dirty="0" err="1"/>
              <a:t>Name</a:t>
            </a:r>
            <a:r>
              <a:rPr lang="fi-FI" dirty="0"/>
              <a:t> etc.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407531" y="3622469"/>
            <a:ext cx="3794787" cy="925468"/>
          </a:xfrm>
        </p:spPr>
        <p:txBody>
          <a:bodyPr anchor="t">
            <a:normAutofit/>
          </a:bodyPr>
          <a:lstStyle>
            <a:lvl1pPr algn="l">
              <a:defRPr sz="2600" b="1" baseline="0"/>
            </a:lvl1pPr>
          </a:lstStyle>
          <a:p>
            <a:r>
              <a:rPr lang="fi-FI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2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3407" y="677790"/>
            <a:ext cx="5393003" cy="5506442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i="1" baseline="0">
                <a:latin typeface="+mj-lt"/>
              </a:defRPr>
            </a:lvl1pPr>
            <a:lvl2pPr marL="7938" indent="0" algn="ctr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986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9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66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4989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2559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74958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013033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1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39253"/>
            <a:ext cx="5297904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48665" y="1239253"/>
            <a:ext cx="5297903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091990" y="1239253"/>
            <a:ext cx="0" cy="498951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8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3615" y="1263316"/>
            <a:ext cx="7222954" cy="4965452"/>
          </a:xfrm>
        </p:spPr>
        <p:txBody>
          <a:bodyPr/>
          <a:lstStyle>
            <a:lvl1pPr algn="l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91001" y="1263316"/>
            <a:ext cx="0" cy="496545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3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0" y="1223783"/>
            <a:ext cx="10515600" cy="4898118"/>
          </a:xfrm>
        </p:spPr>
        <p:txBody>
          <a:bodyPr anchor="ctr"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chart</a:t>
            </a:r>
            <a:r>
              <a:rPr lang="fi-FI" dirty="0"/>
              <a:t>, </a:t>
            </a:r>
            <a:r>
              <a:rPr lang="fi-FI" dirty="0" err="1"/>
              <a:t>table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9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17011BF-8B47-4C21-93E0-E1EFC38FCE3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26384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08747" y="4547937"/>
            <a:ext cx="3794786" cy="1087610"/>
          </a:xfrm>
        </p:spPr>
        <p:txBody>
          <a:bodyPr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1800" baseline="0"/>
            </a:lvl1pPr>
            <a:lvl2pPr marL="7938" indent="0" algn="l">
              <a:buNone/>
              <a:defRPr sz="16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Author </a:t>
            </a:r>
            <a:r>
              <a:rPr lang="fi-FI" dirty="0" err="1"/>
              <a:t>Name</a:t>
            </a:r>
            <a:r>
              <a:rPr lang="fi-FI" dirty="0"/>
              <a:t> etc.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407531" y="3622469"/>
            <a:ext cx="3794787" cy="925468"/>
          </a:xfrm>
        </p:spPr>
        <p:txBody>
          <a:bodyPr anchor="t">
            <a:normAutofit/>
          </a:bodyPr>
          <a:lstStyle>
            <a:lvl1pPr algn="l">
              <a:defRPr sz="2600" b="1" baseline="0"/>
            </a:lvl1pPr>
          </a:lstStyle>
          <a:p>
            <a:r>
              <a:rPr lang="fi-FI" dirty="0"/>
              <a:t>PRESENTATION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862707" y="2142000"/>
            <a:ext cx="8291945" cy="1596127"/>
          </a:xfrm>
        </p:spPr>
        <p:txBody>
          <a:bodyPr lIns="0" tIns="0" rIns="0" bIns="0" anchor="b">
            <a:normAutofit/>
          </a:bodyPr>
          <a:lstStyle>
            <a:lvl1pPr algn="ctr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62707" y="3918218"/>
            <a:ext cx="8291945" cy="2225819"/>
          </a:xfrm>
        </p:spPr>
        <p:txBody>
          <a:bodyPr lIns="0" tIns="0" rIns="0" bIns="0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ctr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7930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10450" y="2141618"/>
            <a:ext cx="5389561" cy="1596127"/>
          </a:xfrm>
        </p:spPr>
        <p:txBody>
          <a:bodyPr lIns="0" tIns="0" rIns="0" bIns="0" anchor="b">
            <a:normAutofit/>
          </a:bodyPr>
          <a:lstStyle>
            <a:lvl1pPr algn="l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0450" y="3906186"/>
            <a:ext cx="5389561" cy="2225819"/>
          </a:xfrm>
        </p:spPr>
        <p:txBody>
          <a:bodyPr lIns="0" tIns="0" rIns="0" bIns="0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l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726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10450" y="2141618"/>
            <a:ext cx="5389561" cy="1596127"/>
          </a:xfrm>
        </p:spPr>
        <p:txBody>
          <a:bodyPr lIns="0" tIns="0" rIns="0" bIns="0" anchor="b">
            <a:normAutofit/>
          </a:bodyPr>
          <a:lstStyle>
            <a:lvl1pPr algn="l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10450" y="3906186"/>
            <a:ext cx="5389561" cy="2225819"/>
          </a:xfrm>
        </p:spPr>
        <p:txBody>
          <a:bodyPr lIns="0" tIns="0" rIns="0" bIns="0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400" baseline="0"/>
            </a:lvl1pPr>
            <a:lvl2pPr marL="7938" indent="0" algn="l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85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8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9284" y="1744579"/>
            <a:ext cx="10032756" cy="4346462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bg2"/>
              </a:buClr>
              <a:buFont typeface="Arial" charset="0"/>
              <a:buChar char="•"/>
              <a:tabLst/>
              <a:defRPr sz="2200" baseline="0"/>
            </a:lvl2pPr>
            <a:lvl3pPr marL="500063" indent="-269875">
              <a:tabLst/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1090790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00" y="636480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02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3306" y="0"/>
            <a:ext cx="559869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bg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537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93407" y="677790"/>
            <a:ext cx="5393003" cy="5506442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b="1" i="1" baseline="0">
                <a:latin typeface="+mj-lt"/>
              </a:defRPr>
            </a:lvl1pPr>
            <a:lvl2pPr marL="7938" indent="0" algn="ctr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98694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1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9547" y="577516"/>
            <a:ext cx="5546558" cy="5582651"/>
          </a:xfrm>
        </p:spPr>
        <p:txBody>
          <a:bodyPr anchor="ctr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b="1" i="1" baseline="0">
                <a:latin typeface="+mj-lt"/>
              </a:defRPr>
            </a:lvl1pPr>
            <a:lvl2pPr marL="7938" indent="0" algn="l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4836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Imag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72989" y="577516"/>
            <a:ext cx="5089358" cy="5582651"/>
          </a:xfrm>
        </p:spPr>
        <p:txBody>
          <a:bodyPr anchor="ctr"/>
          <a:lstStyle>
            <a:lvl1pPr algn="l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2600" b="1" i="1" baseline="0">
                <a:latin typeface="+mj-lt"/>
              </a:defRPr>
            </a:lvl1pPr>
            <a:lvl2pPr marL="7938" indent="0" algn="l">
              <a:buNone/>
              <a:defRPr sz="1900" baseline="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”Write </a:t>
            </a:r>
            <a:r>
              <a:rPr lang="fi-FI" dirty="0" err="1"/>
              <a:t>quote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”.</a:t>
            </a:r>
          </a:p>
          <a:p>
            <a:pPr lvl="1"/>
            <a:r>
              <a:rPr lang="fi-FI" dirty="0"/>
              <a:t> – </a:t>
            </a:r>
            <a:r>
              <a:rPr lang="fi-FI" dirty="0" err="1"/>
              <a:t>Name</a:t>
            </a:r>
            <a:r>
              <a:rPr lang="fi-FI" dirty="0"/>
              <a:t> </a:t>
            </a:r>
            <a:r>
              <a:rPr lang="fi-FI" dirty="0" err="1"/>
              <a:t>Lastname</a:t>
            </a:r>
            <a:r>
              <a:rPr lang="fi-FI" dirty="0"/>
              <a:t>, Company </a:t>
            </a:r>
            <a:r>
              <a:rPr lang="fi-FI" dirty="0" err="1"/>
              <a:t>Inc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1064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fi-FI" dirty="0"/>
              <a:t>SLIDE HEADLINE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1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4989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8150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225591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74958" y="1263316"/>
            <a:ext cx="0" cy="4965452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013033" y="1263316"/>
            <a:ext cx="0" cy="4965452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94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39253"/>
            <a:ext cx="5297904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348665" y="1239253"/>
            <a:ext cx="5297903" cy="4989515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091990" y="1239253"/>
            <a:ext cx="0" cy="4989515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51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- 2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37412" y="1263316"/>
            <a:ext cx="3420977" cy="4965452"/>
          </a:xfrm>
        </p:spPr>
        <p:txBody>
          <a:bodyPr/>
          <a:lstStyle>
            <a:lvl1pPr algn="ctr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ctr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423615" y="1263316"/>
            <a:ext cx="7222954" cy="4965452"/>
          </a:xfrm>
        </p:spPr>
        <p:txBody>
          <a:bodyPr/>
          <a:lstStyle>
            <a:lvl1pPr algn="l">
              <a:spcBef>
                <a:spcPts val="0"/>
              </a:spcBef>
              <a:spcAft>
                <a:spcPts val="900"/>
              </a:spcAft>
              <a:defRPr sz="20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6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191001" y="1263316"/>
            <a:ext cx="0" cy="4965452"/>
          </a:xfrm>
          <a:prstGeom prst="line">
            <a:avLst/>
          </a:prstGeom>
          <a:ln>
            <a:solidFill>
              <a:schemeClr val="bg1">
                <a:lumMod val="90000"/>
                <a:lumOff val="1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29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fi-FI" dirty="0"/>
              <a:t>SLIDE HEADLINE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838200" y="1223783"/>
            <a:ext cx="10515600" cy="4840133"/>
          </a:xfrm>
        </p:spPr>
        <p:txBody>
          <a:bodyPr anchor="ctr"/>
          <a:lstStyle>
            <a:lvl1pPr algn="ctr">
              <a:defRPr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chart</a:t>
            </a:r>
            <a:r>
              <a:rPr lang="fi-FI" dirty="0"/>
              <a:t>, </a:t>
            </a:r>
            <a:r>
              <a:rPr lang="fi-FI" dirty="0" err="1"/>
              <a:t>table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79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995055" y="2129968"/>
            <a:ext cx="8291945" cy="1596127"/>
          </a:xfrm>
        </p:spPr>
        <p:txBody>
          <a:bodyPr lIns="0" tIns="0" rIns="0" bIns="0" anchor="b">
            <a:normAutofit/>
          </a:bodyPr>
          <a:lstStyle>
            <a:lvl1pPr algn="ctr">
              <a:defRPr sz="4600" baseline="0"/>
            </a:lvl1pPr>
          </a:lstStyle>
          <a:p>
            <a:r>
              <a:rPr lang="fi-FI" dirty="0"/>
              <a:t>SECTION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995055" y="3894155"/>
            <a:ext cx="8291945" cy="2225819"/>
          </a:xfrm>
        </p:spPr>
        <p:txBody>
          <a:bodyPr lIns="0" tIns="0" rIns="0" bIns="0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baseline="0"/>
            </a:lvl1pPr>
            <a:lvl2pPr marL="7938" indent="0" algn="ctr">
              <a:buNone/>
              <a:defRPr sz="1900"/>
            </a:lvl2pPr>
            <a:lvl3pPr marL="7938" indent="0" algn="ctr">
              <a:buFontTx/>
              <a:buNone/>
              <a:defRPr sz="1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Insert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to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</a:t>
            </a:r>
            <a:r>
              <a:rPr lang="fi-FI" dirty="0" err="1"/>
              <a:t>options</a:t>
            </a:r>
            <a:r>
              <a:rPr lang="fi-FI" dirty="0"/>
              <a:t>. </a:t>
            </a:r>
            <a:r>
              <a:rPr lang="fi-FI" dirty="0" err="1"/>
              <a:t>Use</a:t>
            </a:r>
            <a:r>
              <a:rPr lang="fi-FI" dirty="0"/>
              <a:t> 1600x900px image.</a:t>
            </a:r>
          </a:p>
          <a:p>
            <a:pPr lvl="1"/>
            <a:r>
              <a:rPr lang="fi-FI" dirty="0" err="1"/>
              <a:t>Indent</a:t>
            </a:r>
            <a:r>
              <a:rPr lang="fi-FI" dirty="0"/>
              <a:t> for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244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2389" y="613612"/>
            <a:ext cx="8746959" cy="5450304"/>
          </a:xfrm>
        </p:spPr>
        <p:txBody>
          <a:bodyPr anchor="ctr"/>
          <a:lstStyle>
            <a:lvl1pPr algn="ctr">
              <a:lnSpc>
                <a:spcPct val="110000"/>
              </a:lnSpc>
              <a:spcBef>
                <a:spcPts val="400"/>
              </a:spcBef>
              <a:spcAft>
                <a:spcPts val="800"/>
              </a:spcAft>
              <a:defRPr sz="3200" baseline="0">
                <a:latin typeface="+mn-lt"/>
              </a:defRPr>
            </a:lvl1pPr>
            <a:lvl2pPr marL="7938" indent="0" algn="ctr">
              <a:buNone/>
              <a:defRPr sz="2800">
                <a:latin typeface="+mn-lt"/>
              </a:defRPr>
            </a:lvl2pPr>
            <a:lvl3pPr marL="7938" indent="0" algn="ctr">
              <a:buFontTx/>
              <a:buNone/>
              <a:defRPr sz="2200">
                <a:latin typeface="+mn-lt"/>
              </a:defRPr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 err="1"/>
              <a:t>Centered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  <a:p>
            <a:pPr lvl="2"/>
            <a:r>
              <a:rPr lang="fi-FI" dirty="0"/>
              <a:t>Even </a:t>
            </a:r>
            <a:r>
              <a:rPr lang="fi-FI" dirty="0" err="1"/>
              <a:t>smaller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38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89284" y="1596980"/>
            <a:ext cx="9968361" cy="4494061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923506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Slide - Lif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68000">
                <a:schemeClr val="bg1">
                  <a:alpha val="89000"/>
                </a:schemeClr>
              </a:gs>
              <a:gs pos="2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9283" y="467412"/>
            <a:ext cx="6128083" cy="1090790"/>
          </a:xfrm>
        </p:spPr>
        <p:txBody>
          <a:bodyPr lIns="0" tIns="0" rIns="0" bIns="0" anchor="b">
            <a:normAutofit/>
          </a:bodyPr>
          <a:lstStyle>
            <a:lvl1pPr>
              <a:defRPr sz="3200" baseline="0"/>
            </a:lvl1pPr>
          </a:lstStyle>
          <a:p>
            <a:r>
              <a:rPr lang="fi-FI" dirty="0"/>
              <a:t>SLIDE TITLE GOES HERE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9283" y="1804736"/>
            <a:ext cx="9968362" cy="4424031"/>
          </a:xfrm>
        </p:spPr>
        <p:txBody>
          <a:bodyPr lIns="0" tIns="0" rIns="0" bIns="0"/>
          <a:lstStyle>
            <a:lvl1pPr algn="l">
              <a:spcBef>
                <a:spcPts val="0"/>
              </a:spcBef>
              <a:spcAft>
                <a:spcPts val="900"/>
              </a:spcAft>
              <a:defRPr sz="2200" b="1"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2000" baseline="0"/>
            </a:lvl2pPr>
          </a:lstStyle>
          <a:p>
            <a:pPr lvl="0"/>
            <a:r>
              <a:rPr lang="en-US" dirty="0"/>
              <a:t>Heading</a:t>
            </a:r>
          </a:p>
          <a:p>
            <a:pPr lvl="1"/>
            <a:r>
              <a:rPr lang="en-US" dirty="0"/>
              <a:t>Write content here.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2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863" y="1239253"/>
            <a:ext cx="5149516" cy="4932946"/>
          </a:xfrm>
        </p:spPr>
        <p:txBody>
          <a:bodyPr lIns="0" tIns="0" rIns="0" bIns="0"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642" y="1239253"/>
            <a:ext cx="5149516" cy="4932946"/>
          </a:xfrm>
        </p:spPr>
        <p:txBody>
          <a:bodyPr/>
          <a:lstStyle/>
          <a:p>
            <a:pPr lvl="0"/>
            <a:r>
              <a:rPr lang="fi-FI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30614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fi-FI" dirty="0"/>
              <a:t>SLIDE HEADLINE 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7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77225" y="529390"/>
            <a:ext cx="5333250" cy="569093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15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5955632" cy="1875600"/>
          </a:xfrm>
        </p:spPr>
        <p:txBody>
          <a:bodyPr lIns="540000" tIns="0" rIns="540000" bIns="0"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09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593306" y="0"/>
            <a:ext cx="559869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23455" y="562062"/>
            <a:ext cx="5332177" cy="881729"/>
          </a:xfrm>
        </p:spPr>
        <p:txBody>
          <a:bodyPr lIns="0" tIns="0" rIns="0" bIns="0" anchor="b">
            <a:normAutofit/>
          </a:bodyPr>
          <a:lstStyle>
            <a:lvl1pPr algn="l">
              <a:defRPr sz="3200" baseline="0"/>
            </a:lvl1pPr>
          </a:lstStyle>
          <a:p>
            <a:r>
              <a:rPr lang="fi-FI" dirty="0"/>
              <a:t>SLIDE TITLE GOES HERE AND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3455" y="1660358"/>
            <a:ext cx="5332177" cy="4559968"/>
          </a:xfrm>
        </p:spPr>
        <p:txBody>
          <a:bodyPr lIns="0" tIns="0" rIns="0" bIns="0"/>
          <a:lstStyle>
            <a:lvl1pPr>
              <a:defRPr sz="2200" baseline="0"/>
            </a:lvl1pPr>
            <a:lvl2pPr marL="268288" indent="-260350">
              <a:spcAft>
                <a:spcPts val="900"/>
              </a:spcAft>
              <a:buClr>
                <a:schemeClr val="tx2"/>
              </a:buClr>
              <a:buFont typeface="Arial" charset="0"/>
              <a:buChar char="•"/>
              <a:tabLst/>
              <a:defRPr sz="2200" baseline="0"/>
            </a:lvl2pPr>
            <a:lvl3pPr>
              <a:defRPr sz="1900"/>
            </a:lvl3pPr>
          </a:lstStyle>
          <a:p>
            <a:pPr lvl="0"/>
            <a:r>
              <a:rPr lang="fi-FI" dirty="0" err="1"/>
              <a:t>Change</a:t>
            </a:r>
            <a:r>
              <a:rPr lang="fi-FI" dirty="0"/>
              <a:t> </a:t>
            </a:r>
            <a:r>
              <a:rPr lang="fi-FI" dirty="0" err="1"/>
              <a:t>background</a:t>
            </a:r>
            <a:r>
              <a:rPr lang="fi-FI" dirty="0"/>
              <a:t> image per </a:t>
            </a:r>
            <a:r>
              <a:rPr lang="fi-FI" dirty="0" err="1"/>
              <a:t>slide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Format</a:t>
            </a:r>
            <a:r>
              <a:rPr lang="fi-FI" dirty="0"/>
              <a:t> pane. </a:t>
            </a:r>
            <a:r>
              <a:rPr lang="fi-FI" dirty="0" err="1"/>
              <a:t>Use</a:t>
            </a:r>
            <a:r>
              <a:rPr lang="fi-FI" dirty="0"/>
              <a:t> 1600 x 900px image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illustration</a:t>
            </a:r>
            <a:r>
              <a:rPr lang="fi-FI" dirty="0"/>
              <a:t> </a:t>
            </a:r>
            <a:r>
              <a:rPr lang="fi-FI" dirty="0" err="1"/>
              <a:t>placed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right</a:t>
            </a:r>
            <a:r>
              <a:rPr lang="fi-FI" dirty="0"/>
              <a:t>.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1"/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comes</a:t>
            </a:r>
            <a:r>
              <a:rPr lang="fi-FI" dirty="0"/>
              <a:t> </a:t>
            </a:r>
            <a:r>
              <a:rPr lang="fi-FI" dirty="0" err="1"/>
              <a:t>next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80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Heartbeat</a:t>
            </a:r>
            <a:r>
              <a:rPr lang="fi-FI" dirty="0"/>
              <a:t>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 for </a:t>
            </a:r>
            <a:r>
              <a:rPr lang="fi-FI" dirty="0" err="1"/>
              <a:t>bigger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 </a:t>
            </a:r>
            <a:r>
              <a:rPr lang="fi-FI" dirty="0" err="1"/>
              <a:t>Bacon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corned</a:t>
            </a:r>
            <a:r>
              <a:rPr lang="fi-FI" dirty="0"/>
              <a:t> </a:t>
            </a:r>
            <a:r>
              <a:rPr lang="fi-FI" dirty="0" err="1"/>
              <a:t>beef</a:t>
            </a:r>
            <a:r>
              <a:rPr lang="fi-FI" dirty="0"/>
              <a:t> </a:t>
            </a:r>
            <a:r>
              <a:rPr lang="fi-FI" dirty="0" err="1"/>
              <a:t>turducken</a:t>
            </a:r>
            <a:r>
              <a:rPr lang="fi-FI" dirty="0"/>
              <a:t> </a:t>
            </a:r>
            <a:r>
              <a:rPr lang="fi-FI" dirty="0" err="1"/>
              <a:t>pastrami</a:t>
            </a:r>
            <a:r>
              <a:rPr lang="fi-FI" dirty="0"/>
              <a:t>, salami </a:t>
            </a:r>
            <a:r>
              <a:rPr lang="fi-FI" dirty="0" err="1"/>
              <a:t>ball</a:t>
            </a:r>
            <a:r>
              <a:rPr lang="fi-FI" dirty="0"/>
              <a:t> tip </a:t>
            </a:r>
            <a:r>
              <a:rPr lang="fi-FI" dirty="0" err="1"/>
              <a:t>brisket</a:t>
            </a:r>
            <a:r>
              <a:rPr lang="fi-FI" dirty="0"/>
              <a:t> </a:t>
            </a:r>
            <a:r>
              <a:rPr lang="fi-FI" dirty="0" err="1"/>
              <a:t>boudin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One </a:t>
            </a:r>
            <a:r>
              <a:rPr lang="fi-FI" dirty="0" err="1"/>
              <a:t>indentation</a:t>
            </a:r>
            <a:r>
              <a:rPr lang="fi-FI" dirty="0"/>
              <a:t> </a:t>
            </a:r>
            <a:r>
              <a:rPr lang="fi-FI" dirty="0" err="1"/>
              <a:t>gives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bullets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bulletpoint</a:t>
            </a:r>
            <a:r>
              <a:rPr lang="fi-FI" dirty="0"/>
              <a:t>.</a:t>
            </a:r>
          </a:p>
          <a:p>
            <a:pPr lvl="2"/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 </a:t>
            </a:r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</a:t>
            </a:r>
          </a:p>
          <a:p>
            <a:pPr lvl="3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</a:t>
            </a:r>
            <a:r>
              <a:rPr lang="fi-FI" dirty="0" err="1"/>
              <a:t>goes</a:t>
            </a:r>
            <a:r>
              <a:rPr lang="fi-FI" dirty="0"/>
              <a:t>. Here.</a:t>
            </a:r>
          </a:p>
          <a:p>
            <a:pPr lvl="4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86" y="636353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25" r:id="rId2"/>
    <p:sldLayoutId id="2147483729" r:id="rId3"/>
    <p:sldLayoutId id="2147483690" r:id="rId4"/>
    <p:sldLayoutId id="2147483731" r:id="rId5"/>
    <p:sldLayoutId id="2147483664" r:id="rId6"/>
    <p:sldLayoutId id="2147483670" r:id="rId7"/>
    <p:sldLayoutId id="2147483733" r:id="rId8"/>
    <p:sldLayoutId id="2147483722" r:id="rId9"/>
    <p:sldLayoutId id="2147483713" r:id="rId10"/>
    <p:sldLayoutId id="2147483717" r:id="rId11"/>
    <p:sldLayoutId id="2147483718" r:id="rId12"/>
    <p:sldLayoutId id="2147483719" r:id="rId13"/>
    <p:sldLayoutId id="2147483724" r:id="rId14"/>
    <p:sldLayoutId id="2147483671" r:id="rId15"/>
    <p:sldLayoutId id="214748373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/>
        <a:buNone/>
        <a:defRPr sz="2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230188" indent="-222250" algn="l" defTabSz="914400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Clr>
          <a:schemeClr val="tx2"/>
        </a:buClr>
        <a:buSzPct val="100000"/>
        <a:buFont typeface="Arial" charset="0"/>
        <a:buChar char="•"/>
        <a:tabLst/>
        <a:defRPr sz="22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622300" marR="0" indent="-263525" algn="l" defTabSz="914400" rtl="0" eaLnBrk="1" fontAlgn="auto" latinLnBrk="0" hangingPunct="1">
        <a:lnSpc>
          <a:spcPct val="110000"/>
        </a:lnSpc>
        <a:spcBef>
          <a:spcPts val="30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9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89852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4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112838" indent="-214313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758825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1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Heartbeat</a:t>
            </a:r>
            <a:r>
              <a:rPr lang="fi-FI" dirty="0"/>
              <a:t> Analytics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</a:t>
            </a:r>
            <a:r>
              <a:rPr lang="fi-FI" dirty="0"/>
              <a:t> for </a:t>
            </a:r>
            <a:r>
              <a:rPr lang="fi-FI" dirty="0" err="1"/>
              <a:t>bigger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. </a:t>
            </a:r>
            <a:r>
              <a:rPr lang="fi-FI" dirty="0" err="1"/>
              <a:t>Bacon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amet</a:t>
            </a:r>
            <a:r>
              <a:rPr lang="fi-FI" dirty="0"/>
              <a:t> </a:t>
            </a:r>
            <a:r>
              <a:rPr lang="fi-FI" dirty="0" err="1"/>
              <a:t>corned</a:t>
            </a:r>
            <a:r>
              <a:rPr lang="fi-FI" dirty="0"/>
              <a:t> </a:t>
            </a:r>
            <a:r>
              <a:rPr lang="fi-FI" dirty="0" err="1"/>
              <a:t>beef</a:t>
            </a:r>
            <a:r>
              <a:rPr lang="fi-FI" dirty="0"/>
              <a:t> </a:t>
            </a:r>
            <a:r>
              <a:rPr lang="fi-FI" dirty="0" err="1"/>
              <a:t>turducken</a:t>
            </a:r>
            <a:r>
              <a:rPr lang="fi-FI" dirty="0"/>
              <a:t> </a:t>
            </a:r>
            <a:r>
              <a:rPr lang="fi-FI" dirty="0" err="1"/>
              <a:t>pastrami</a:t>
            </a:r>
            <a:r>
              <a:rPr lang="fi-FI" dirty="0"/>
              <a:t>, salami </a:t>
            </a:r>
            <a:r>
              <a:rPr lang="fi-FI" dirty="0" err="1"/>
              <a:t>ball</a:t>
            </a:r>
            <a:r>
              <a:rPr lang="fi-FI" dirty="0"/>
              <a:t> tip </a:t>
            </a:r>
            <a:r>
              <a:rPr lang="fi-FI" dirty="0" err="1"/>
              <a:t>brisket</a:t>
            </a:r>
            <a:r>
              <a:rPr lang="fi-FI" dirty="0"/>
              <a:t> </a:t>
            </a:r>
            <a:r>
              <a:rPr lang="fi-FI" dirty="0" err="1"/>
              <a:t>boudin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One </a:t>
            </a:r>
            <a:r>
              <a:rPr lang="fi-FI" dirty="0" err="1"/>
              <a:t>indentation</a:t>
            </a:r>
            <a:r>
              <a:rPr lang="fi-FI" dirty="0"/>
              <a:t> </a:t>
            </a:r>
            <a:r>
              <a:rPr lang="fi-FI" dirty="0" err="1"/>
              <a:t>gives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bullet</a:t>
            </a:r>
            <a:r>
              <a:rPr lang="fi-FI" dirty="0"/>
              <a:t> </a:t>
            </a:r>
            <a:r>
              <a:rPr lang="fi-FI" dirty="0" err="1"/>
              <a:t>points</a:t>
            </a:r>
            <a:r>
              <a:rPr lang="fi-FI" dirty="0"/>
              <a:t>.</a:t>
            </a:r>
          </a:p>
          <a:p>
            <a:pPr lvl="1"/>
            <a:r>
              <a:rPr lang="fi-FI" dirty="0" err="1"/>
              <a:t>Another</a:t>
            </a:r>
            <a:r>
              <a:rPr lang="fi-FI" dirty="0"/>
              <a:t> </a:t>
            </a:r>
            <a:r>
              <a:rPr lang="fi-FI" dirty="0" err="1"/>
              <a:t>bullet</a:t>
            </a:r>
            <a:r>
              <a:rPr lang="fi-FI" dirty="0"/>
              <a:t> </a:t>
            </a:r>
            <a:r>
              <a:rPr lang="fi-FI" dirty="0" err="1"/>
              <a:t>point</a:t>
            </a:r>
            <a:r>
              <a:rPr lang="fi-FI" dirty="0"/>
              <a:t>.</a:t>
            </a:r>
          </a:p>
          <a:p>
            <a:pPr lvl="2"/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 </a:t>
            </a:r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</a:t>
            </a:r>
          </a:p>
          <a:p>
            <a:pPr lvl="2"/>
            <a:r>
              <a:rPr lang="fi-FI" dirty="0" err="1"/>
              <a:t>Something</a:t>
            </a:r>
            <a:r>
              <a:rPr lang="fi-FI" dirty="0"/>
              <a:t> </a:t>
            </a:r>
            <a:r>
              <a:rPr lang="fi-FI" dirty="0" err="1"/>
              <a:t>else</a:t>
            </a:r>
            <a:r>
              <a:rPr lang="fi-FI" dirty="0"/>
              <a:t> </a:t>
            </a:r>
            <a:r>
              <a:rPr lang="fi-FI" dirty="0" err="1"/>
              <a:t>goes</a:t>
            </a:r>
            <a:r>
              <a:rPr lang="fi-FI" dirty="0"/>
              <a:t>. Here.</a:t>
            </a:r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. </a:t>
            </a:r>
            <a:r>
              <a:rPr lang="fi-FI" dirty="0" err="1"/>
              <a:t>Pancetta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belly</a:t>
            </a:r>
            <a:r>
              <a:rPr lang="fi-FI" dirty="0"/>
              <a:t> </a:t>
            </a:r>
            <a:r>
              <a:rPr lang="fi-FI" dirty="0" err="1"/>
              <a:t>alcatra</a:t>
            </a:r>
            <a:r>
              <a:rPr lang="fi-FI" dirty="0"/>
              <a:t> </a:t>
            </a:r>
            <a:r>
              <a:rPr lang="fi-FI" dirty="0" err="1"/>
              <a:t>porchetta</a:t>
            </a:r>
            <a:r>
              <a:rPr lang="fi-FI" dirty="0"/>
              <a:t> </a:t>
            </a:r>
            <a:r>
              <a:rPr lang="fi-FI" dirty="0" err="1"/>
              <a:t>pork</a:t>
            </a:r>
            <a:r>
              <a:rPr lang="fi-FI" dirty="0"/>
              <a:t> </a:t>
            </a:r>
            <a:r>
              <a:rPr lang="fi-FI" dirty="0" err="1"/>
              <a:t>tenderloin</a:t>
            </a:r>
            <a:r>
              <a:rPr lang="fi-FI" dirty="0"/>
              <a:t> </a:t>
            </a:r>
            <a:r>
              <a:rPr lang="fi-FI" dirty="0" err="1"/>
              <a:t>shankle</a:t>
            </a:r>
            <a:r>
              <a:rPr lang="fi-FI" dirty="0"/>
              <a:t> salami </a:t>
            </a:r>
            <a:r>
              <a:rPr lang="fi-FI" dirty="0" err="1"/>
              <a:t>chuck</a:t>
            </a:r>
            <a:r>
              <a:rPr lang="fi-FI" dirty="0"/>
              <a:t> </a:t>
            </a:r>
            <a:r>
              <a:rPr lang="fi-FI" dirty="0" err="1"/>
              <a:t>andouille</a:t>
            </a:r>
            <a:r>
              <a:rPr lang="fi-FI" dirty="0"/>
              <a:t>.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r>
              <a:rPr lang="fi-FI" dirty="0"/>
              <a:t>. </a:t>
            </a:r>
            <a:r>
              <a:rPr lang="fi-FI" dirty="0" err="1"/>
              <a:t>This</a:t>
            </a:r>
            <a:r>
              <a:rPr lang="fi-FI" dirty="0"/>
              <a:t> is </a:t>
            </a:r>
            <a:r>
              <a:rPr lang="fi-FI" dirty="0" err="1"/>
              <a:t>really</a:t>
            </a:r>
            <a:r>
              <a:rPr lang="fi-FI" dirty="0"/>
              <a:t> </a:t>
            </a:r>
            <a:r>
              <a:rPr lang="fi-FI" dirty="0" err="1"/>
              <a:t>smaller</a:t>
            </a: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800" y="6364800"/>
            <a:ext cx="1268396" cy="3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79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26" r:id="rId3"/>
    <p:sldLayoutId id="2147483730" r:id="rId4"/>
    <p:sldLayoutId id="2147483728" r:id="rId5"/>
    <p:sldLayoutId id="2147483727" r:id="rId6"/>
    <p:sldLayoutId id="2147483714" r:id="rId7"/>
    <p:sldLayoutId id="2147483715" r:id="rId8"/>
    <p:sldLayoutId id="2147483681" r:id="rId9"/>
    <p:sldLayoutId id="2147483734" r:id="rId10"/>
    <p:sldLayoutId id="2147483735" r:id="rId11"/>
    <p:sldLayoutId id="2147483736" r:id="rId12"/>
    <p:sldLayoutId id="2147483682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Calibri Light" charset="0"/>
          <a:cs typeface="Calibri Light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1200"/>
        </a:spcAft>
        <a:buFont typeface="Arial"/>
        <a:buNone/>
        <a:defRPr sz="24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268288" indent="-260350" algn="l" defTabSz="914400" rtl="0" eaLnBrk="1" latinLnBrk="0" hangingPunct="1">
        <a:lnSpc>
          <a:spcPct val="110000"/>
        </a:lnSpc>
        <a:spcBef>
          <a:spcPts val="500"/>
        </a:spcBef>
        <a:spcAft>
          <a:spcPts val="1200"/>
        </a:spcAft>
        <a:buClr>
          <a:schemeClr val="bg2"/>
        </a:buClr>
        <a:buFont typeface="Arial" charset="0"/>
        <a:buChar char="•"/>
        <a:tabLst/>
        <a:defRPr sz="2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538163" indent="-307975" algn="l" defTabSz="914400" rtl="0" eaLnBrk="1" latinLnBrk="0" hangingPunct="1">
        <a:lnSpc>
          <a:spcPct val="110000"/>
        </a:lnSpc>
        <a:spcBef>
          <a:spcPts val="30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9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755650" indent="-255588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>
          <a:schemeClr val="tx2"/>
        </a:buClr>
        <a:buSzPct val="100000"/>
        <a:buFont typeface="Arial" charset="0"/>
        <a:buChar char="•"/>
        <a:tabLst/>
        <a:defRPr sz="1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1025525" indent="-217488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/>
        <a:buChar char="•"/>
        <a:tabLst/>
        <a:defRPr sz="1200" b="0" i="0" kern="1200" baseline="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758825" indent="-176213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tabLst/>
        <a:defRPr sz="11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hyperlink" Target="http://www.firstbeat.com/fi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kUz4yShV2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s://www.youtube.com/watch?v=CvzFJ_49yb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34" Type="http://schemas.openxmlformats.org/officeDocument/2006/relationships/image" Target="../media/image5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gif"/><Relationship Id="rId25" Type="http://schemas.openxmlformats.org/officeDocument/2006/relationships/image" Target="../media/image45.png"/><Relationship Id="rId3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11" Type="http://schemas.openxmlformats.org/officeDocument/2006/relationships/image" Target="../media/image31.jp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jpg"/><Relationship Id="rId19" Type="http://schemas.openxmlformats.org/officeDocument/2006/relationships/image" Target="../media/image39.jpeg"/><Relationship Id="rId31" Type="http://schemas.openxmlformats.org/officeDocument/2006/relationships/image" Target="../media/image51.png"/><Relationship Id="rId4" Type="http://schemas.openxmlformats.org/officeDocument/2006/relationships/image" Target="../media/image24.jpeg"/><Relationship Id="rId9" Type="http://schemas.openxmlformats.org/officeDocument/2006/relationships/image" Target="../media/image29.gif"/><Relationship Id="rId14" Type="http://schemas.openxmlformats.org/officeDocument/2006/relationships/image" Target="../media/image34.jpe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Relationship Id="rId35" Type="http://schemas.openxmlformats.org/officeDocument/2006/relationships/image" Target="../media/image5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-63500" y="6483350"/>
            <a:ext cx="12319000" cy="438150"/>
          </a:xfrm>
          <a:prstGeom prst="rect">
            <a:avLst/>
          </a:prstGeom>
          <a:solidFill>
            <a:srgbClr val="E92D2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-63500" y="-69850"/>
            <a:ext cx="12319000" cy="9779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-101600"/>
            <a:ext cx="3006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005388" y="6530975"/>
            <a:ext cx="218122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5000" rIns="4572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fi-FI" sz="1200" dirty="0">
                <a:solidFill>
                  <a:srgbClr val="FFFFFF"/>
                </a:solidFill>
                <a:latin typeface="Trebuchet MS" panose="020B0603020202020204" pitchFamily="34" charset="0"/>
                <a:cs typeface="Nimbus Sans Cond" charset="0"/>
              </a:rPr>
              <a:t>www.firstbeat.fi</a:t>
            </a:r>
            <a:endParaRPr lang="en-US" altLang="fi-FI" sz="1200" dirty="0">
              <a:solidFill>
                <a:srgbClr val="FFFFFF"/>
              </a:solidFill>
              <a:latin typeface="Trebuchet MS" panose="020B0603020202020204" pitchFamily="34" charset="0"/>
              <a:cs typeface="Nimbus Sans Cond" charset="0"/>
              <a:hlinkClick r:id="rId5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85762" y="1228725"/>
            <a:ext cx="6448791" cy="73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tIns="45000" rIns="4572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fi-FI" sz="3200" b="1" dirty="0">
                <a:solidFill>
                  <a:srgbClr val="2A2723"/>
                </a:solidFill>
                <a:latin typeface="NimbusSan" panose="00000500000000000000" pitchFamily="50" charset="0"/>
                <a:cs typeface="Nimbus Sans Cond Black" charset="0"/>
              </a:rPr>
              <a:t>KUTSU HYVINVOINTIANALYYSIIN</a:t>
            </a:r>
            <a:r>
              <a:rPr lang="en-US" altLang="fi-FI" sz="3200" dirty="0">
                <a:solidFill>
                  <a:srgbClr val="2A2723"/>
                </a:solidFill>
                <a:latin typeface="NimbusSan" panose="00000500000000000000" pitchFamily="50" charset="0"/>
                <a:cs typeface="Nimbus Sans Cond Black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fi-FI" sz="2000" b="1" dirty="0" err="1">
                <a:solidFill>
                  <a:srgbClr val="2A2723"/>
                </a:solidFill>
                <a:latin typeface="Nimbus Sans Light"/>
                <a:cs typeface="Nimbus Sans Cond" charset="0"/>
              </a:rPr>
              <a:t>Tunnista</a:t>
            </a:r>
            <a:r>
              <a:rPr lang="en-US" altLang="fi-FI" sz="2000" b="1" dirty="0">
                <a:solidFill>
                  <a:srgbClr val="2A2723"/>
                </a:solidFill>
                <a:latin typeface="Nimbus Sans Light"/>
                <a:cs typeface="Nimbus Sans Cond" charset="0"/>
              </a:rPr>
              <a:t> </a:t>
            </a:r>
            <a:r>
              <a:rPr lang="en-US" altLang="fi-FI" sz="2000" b="1" dirty="0" err="1">
                <a:solidFill>
                  <a:srgbClr val="2A2723"/>
                </a:solidFill>
                <a:latin typeface="Nimbus Sans Light"/>
                <a:cs typeface="Nimbus Sans Cond" charset="0"/>
              </a:rPr>
              <a:t>hyvinvointiisi</a:t>
            </a:r>
            <a:r>
              <a:rPr lang="en-US" altLang="fi-FI" sz="2000" b="1" dirty="0">
                <a:solidFill>
                  <a:srgbClr val="2A2723"/>
                </a:solidFill>
                <a:latin typeface="Nimbus Sans Light"/>
                <a:cs typeface="Nimbus Sans Cond" charset="0"/>
              </a:rPr>
              <a:t> </a:t>
            </a:r>
            <a:r>
              <a:rPr lang="en-US" altLang="fi-FI" sz="2000" b="1" dirty="0" err="1">
                <a:solidFill>
                  <a:srgbClr val="2A2723"/>
                </a:solidFill>
                <a:latin typeface="Nimbus Sans Light"/>
                <a:cs typeface="Nimbus Sans Cond" charset="0"/>
              </a:rPr>
              <a:t>vaikuttavat</a:t>
            </a:r>
            <a:r>
              <a:rPr lang="en-US" altLang="fi-FI" sz="2000" b="1" dirty="0">
                <a:solidFill>
                  <a:srgbClr val="2A2723"/>
                </a:solidFill>
                <a:latin typeface="Nimbus Sans Light"/>
                <a:cs typeface="Nimbus Sans Cond" charset="0"/>
              </a:rPr>
              <a:t> </a:t>
            </a:r>
            <a:r>
              <a:rPr lang="en-US" altLang="fi-FI" sz="2000" b="1" dirty="0" err="1">
                <a:solidFill>
                  <a:srgbClr val="2A2723"/>
                </a:solidFill>
                <a:latin typeface="Nimbus Sans Light"/>
                <a:cs typeface="Nimbus Sans Cond" charset="0"/>
              </a:rPr>
              <a:t>tekijät</a:t>
            </a:r>
            <a:endParaRPr lang="en-US" altLang="fi-FI" sz="2000" b="1" dirty="0">
              <a:solidFill>
                <a:srgbClr val="2A2723"/>
              </a:solidFill>
              <a:latin typeface="Nimbus Sans Light"/>
              <a:cs typeface="Nimbus Sans Cond" charset="0"/>
            </a:endParaRP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5746750" y="2774950"/>
            <a:ext cx="2951163" cy="2951163"/>
          </a:xfrm>
          <a:prstGeom prst="ellipse">
            <a:avLst/>
          </a:pr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320" cap="flat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9738" y="4589463"/>
            <a:ext cx="4784725" cy="777875"/>
          </a:xfrm>
          <a:prstGeom prst="rect">
            <a:avLst/>
          </a:prstGeom>
          <a:solidFill>
            <a:srgbClr val="FFFFFF"/>
          </a:solidFill>
          <a:ln w="12600" cap="rnd">
            <a:solidFill>
              <a:srgbClr val="A7A7A7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5000" rIns="4572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fi-FI" sz="1600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Hyvinvointianalyysiin</a:t>
            </a:r>
            <a: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 on </a:t>
            </a:r>
            <a:r>
              <a:rPr lang="en-US" altLang="fi-FI" sz="1600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mahdollisuus</a:t>
            </a:r>
            <a: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 </a:t>
            </a:r>
            <a:r>
              <a:rPr lang="en-US" altLang="fi-FI" sz="1600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osallistua</a:t>
            </a:r>
            <a: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en-US" altLang="fi-FI" sz="1600" b="1" dirty="0" err="1">
                <a:solidFill>
                  <a:srgbClr val="2A2723"/>
                </a:solidFill>
                <a:latin typeface="Nimbus Sans Light"/>
                <a:cs typeface="Nimbus Sans" charset="0"/>
              </a:rPr>
              <a:t>Tieto</a:t>
            </a:r>
            <a:r>
              <a:rPr lang="en-US" altLang="fi-FI" sz="1600" b="1" dirty="0">
                <a:solidFill>
                  <a:srgbClr val="2A2723"/>
                </a:solidFill>
                <a:latin typeface="Nimbus Sans Light"/>
                <a:cs typeface="Nimbus Sans" charset="0"/>
              </a:rPr>
              <a:t> </a:t>
            </a:r>
            <a:r>
              <a:rPr lang="en-US" altLang="fi-FI" sz="1600" b="1" dirty="0" err="1">
                <a:solidFill>
                  <a:srgbClr val="2A2723"/>
                </a:solidFill>
                <a:latin typeface="Nimbus Sans Light"/>
                <a:cs typeface="Nimbus Sans" charset="0"/>
              </a:rPr>
              <a:t>ajankohdasta</a:t>
            </a:r>
            <a:endParaRPr lang="en-US" altLang="fi-FI" sz="1600" b="1" dirty="0">
              <a:solidFill>
                <a:srgbClr val="2A2723"/>
              </a:solidFill>
              <a:latin typeface="Nimbus Sans Light"/>
              <a:cs typeface="Nimbus Sans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39738" y="5359400"/>
            <a:ext cx="4784725" cy="777875"/>
          </a:xfrm>
          <a:prstGeom prst="rect">
            <a:avLst/>
          </a:prstGeom>
          <a:solidFill>
            <a:srgbClr val="FFFFFF"/>
          </a:solidFill>
          <a:ln w="12600" cap="rnd">
            <a:solidFill>
              <a:srgbClr val="A7A7A7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5000" rIns="4572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fi-FI" sz="1600" b="1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Tarvittaessa</a:t>
            </a:r>
            <a:r>
              <a:rPr lang="en-US" altLang="fi-FI" sz="1600" b="1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 </a:t>
            </a:r>
            <a:r>
              <a:rPr lang="en-US" altLang="fi-FI" sz="1600" b="1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lisää</a:t>
            </a:r>
            <a:r>
              <a:rPr lang="en-US" altLang="fi-FI" sz="1600" b="1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 </a:t>
            </a:r>
            <a:r>
              <a:rPr lang="en-US" altLang="fi-FI" sz="1600" b="1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tähän</a:t>
            </a:r>
            <a:r>
              <a:rPr lang="en-US" altLang="fi-FI" sz="1600" b="1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 </a:t>
            </a:r>
            <a:r>
              <a:rPr lang="en-US" altLang="fi-FI" sz="1600" b="1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tietoa</a:t>
            </a:r>
            <a:r>
              <a:rPr lang="en-US" altLang="fi-FI" sz="1600" b="1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 </a:t>
            </a:r>
            <a:r>
              <a:rPr lang="en-US" altLang="fi-FI" sz="1600" b="1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ilmoittautumisesta</a:t>
            </a:r>
            <a:r>
              <a:rPr lang="en-US" altLang="fi-FI" sz="1600" b="1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 ja </a:t>
            </a:r>
            <a:r>
              <a:rPr lang="en-US" altLang="fi-FI" sz="1600" b="1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yhteystietosi</a:t>
            </a:r>
            <a:endParaRPr lang="en-US" altLang="fi-FI" sz="1600" b="1" dirty="0">
              <a:solidFill>
                <a:srgbClr val="2A2723"/>
              </a:solidFill>
              <a:latin typeface="Nimbus Sans Light"/>
              <a:cs typeface="Nimbus Sans" charset="0"/>
            </a:endParaRPr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214313" y="3286125"/>
            <a:ext cx="4937125" cy="1065213"/>
            <a:chOff x="135" y="2070"/>
            <a:chExt cx="3110" cy="671"/>
          </a:xfrm>
        </p:grpSpPr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135" y="2070"/>
              <a:ext cx="986" cy="671"/>
              <a:chOff x="135" y="2070"/>
              <a:chExt cx="986" cy="671"/>
            </a:xfrm>
          </p:grpSpPr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135" y="2515"/>
                <a:ext cx="98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00" cap="flat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fi-FI" sz="1200" b="1" dirty="0" err="1">
                    <a:latin typeface="Nimbus Sans Light"/>
                    <a:cs typeface="Nimbus Sans Cond" charset="0"/>
                  </a:rPr>
                  <a:t>Hallitse</a:t>
                </a:r>
                <a:r>
                  <a:rPr lang="en-US" altLang="fi-FI" sz="1200" b="1" dirty="0">
                    <a:latin typeface="Nimbus Sans Light"/>
                    <a:cs typeface="Nimbus Sans Cond" charset="0"/>
                  </a:rPr>
                  <a:t> </a:t>
                </a:r>
                <a:r>
                  <a:rPr lang="en-US" altLang="fi-FI" sz="1200" b="1" dirty="0" err="1">
                    <a:latin typeface="Nimbus Sans Light"/>
                    <a:cs typeface="Nimbus Sans Cond" charset="0"/>
                  </a:rPr>
                  <a:t>stressiä</a:t>
                </a:r>
                <a:endParaRPr lang="en-US" altLang="fi-FI" sz="1200" b="1" dirty="0">
                  <a:latin typeface="Nimbus Sans Light"/>
                  <a:cs typeface="Nimbus Sans Cond" charset="0"/>
                </a:endParaRPr>
              </a:p>
            </p:txBody>
          </p:sp>
          <p:pic>
            <p:nvPicPr>
              <p:cNvPr id="3085" name="Picture 1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5" y="2070"/>
                <a:ext cx="387" cy="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12600" cap="flat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086" name="Group 14"/>
            <p:cNvGrpSpPr>
              <a:grpSpLocks/>
            </p:cNvGrpSpPr>
            <p:nvPr/>
          </p:nvGrpSpPr>
          <p:grpSpPr bwMode="auto">
            <a:xfrm>
              <a:off x="1182" y="2070"/>
              <a:ext cx="986" cy="671"/>
              <a:chOff x="1182" y="2070"/>
              <a:chExt cx="986" cy="671"/>
            </a:xfrm>
          </p:grpSpPr>
          <p:pic>
            <p:nvPicPr>
              <p:cNvPr id="3087" name="Picture 1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2" y="2070"/>
                <a:ext cx="387" cy="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12600" cap="flat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1182" y="2515"/>
                <a:ext cx="98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00" cap="flat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fi-FI" sz="1200" b="1" dirty="0" err="1">
                    <a:latin typeface="Nimbus Sans Light"/>
                    <a:cs typeface="Nimbus Sans Cond" charset="0"/>
                  </a:rPr>
                  <a:t>Palaudu</a:t>
                </a:r>
                <a:r>
                  <a:rPr lang="en-US" altLang="fi-FI" sz="1200" b="1" dirty="0">
                    <a:latin typeface="Nimbus Sans Light"/>
                    <a:cs typeface="Nimbus Sans Cond" charset="0"/>
                  </a:rPr>
                  <a:t> </a:t>
                </a:r>
                <a:r>
                  <a:rPr lang="en-US" altLang="fi-FI" sz="1200" b="1" dirty="0" err="1">
                    <a:latin typeface="Nimbus Sans Light"/>
                    <a:cs typeface="Nimbus Sans Cond" charset="0"/>
                  </a:rPr>
                  <a:t>paremmin</a:t>
                </a:r>
                <a:endParaRPr lang="en-US" altLang="fi-FI" sz="1200" b="1" dirty="0">
                  <a:latin typeface="Nimbus Sans Light"/>
                  <a:cs typeface="Nimbus Sans Cond" charset="0"/>
                </a:endParaRPr>
              </a:p>
            </p:txBody>
          </p:sp>
        </p:grpSp>
        <p:grpSp>
          <p:nvGrpSpPr>
            <p:cNvPr id="3089" name="Group 17"/>
            <p:cNvGrpSpPr>
              <a:grpSpLocks/>
            </p:cNvGrpSpPr>
            <p:nvPr/>
          </p:nvGrpSpPr>
          <p:grpSpPr bwMode="auto">
            <a:xfrm>
              <a:off x="2259" y="2070"/>
              <a:ext cx="986" cy="671"/>
              <a:chOff x="2259" y="2070"/>
              <a:chExt cx="986" cy="671"/>
            </a:xfrm>
          </p:grpSpPr>
          <p:pic>
            <p:nvPicPr>
              <p:cNvPr id="3090" name="Picture 1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9" y="2070"/>
                <a:ext cx="387" cy="3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12600" cap="flat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2259" y="2515"/>
                <a:ext cx="98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00" cap="flat">
                    <a:solidFill>
                      <a:srgbClr val="808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20" rIns="45720"/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5pPr>
                <a:lvl6pPr marL="25146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6pPr>
                <a:lvl7pPr marL="29718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7pPr>
                <a:lvl8pPr marL="34290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8pPr>
                <a:lvl9pPr marL="3886200" indent="-228600" defTabSz="457200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cs typeface="Arial Unicode MS" charset="0"/>
                  </a:defRPr>
                </a:lvl9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fi-FI" sz="1200" b="1" dirty="0" err="1">
                    <a:latin typeface="Nimbus Sans Light"/>
                    <a:cs typeface="Nimbus Sans Cond" charset="0"/>
                  </a:rPr>
                  <a:t>Liiku</a:t>
                </a:r>
                <a:r>
                  <a:rPr lang="en-US" altLang="fi-FI" sz="1200" b="1" dirty="0">
                    <a:latin typeface="Nimbus Sans Light"/>
                    <a:cs typeface="Nimbus Sans Cond" charset="0"/>
                  </a:rPr>
                  <a:t> </a:t>
                </a:r>
                <a:r>
                  <a:rPr lang="en-US" altLang="fi-FI" sz="1200" b="1" dirty="0" err="1">
                    <a:latin typeface="Nimbus Sans Light"/>
                    <a:cs typeface="Nimbus Sans Cond" charset="0"/>
                  </a:rPr>
                  <a:t>oikein</a:t>
                </a:r>
                <a:endParaRPr lang="en-US" altLang="fi-FI" sz="1200" b="1" dirty="0">
                  <a:latin typeface="Nimbus Sans Light"/>
                  <a:cs typeface="Nimbus Sans Cond" charset="0"/>
                </a:endParaRPr>
              </a:p>
            </p:txBody>
          </p:sp>
        </p:grpSp>
      </p:grp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400050" y="2103438"/>
            <a:ext cx="5959475" cy="97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tIns="45000" rIns="4572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Firstbeat </a:t>
            </a:r>
            <a:r>
              <a:rPr lang="en-US" altLang="fi-FI" sz="1600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Hyvinvointianalyysi</a:t>
            </a:r>
            <a: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 </a:t>
            </a:r>
            <a:r>
              <a:rPr lang="en-US" altLang="fi-FI" sz="1600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antaa</a:t>
            </a:r>
            <a: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 </a:t>
            </a:r>
            <a:r>
              <a:rPr lang="en-US" altLang="fi-FI" sz="1600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henkilökohtaista</a:t>
            </a:r>
            <a:b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</a:br>
            <a:r>
              <a:rPr lang="en-US" altLang="fi-FI" sz="1600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tietoa</a:t>
            </a:r>
            <a: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 </a:t>
            </a:r>
            <a:r>
              <a:rPr lang="en-US" altLang="fi-FI" sz="1600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kuormituksesta</a:t>
            </a:r>
            <a: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, </a:t>
            </a:r>
            <a:r>
              <a:rPr lang="en-US" altLang="fi-FI" sz="1600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palautumisesta</a:t>
            </a:r>
            <a: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 ja </a:t>
            </a:r>
            <a:r>
              <a:rPr lang="en-US" altLang="fi-FI" sz="1600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liikunnasta</a:t>
            </a:r>
            <a: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.</a:t>
            </a:r>
          </a:p>
          <a:p>
            <a:pPr>
              <a:lnSpc>
                <a:spcPct val="90000"/>
              </a:lnSpc>
            </a:pPr>
            <a:b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</a:br>
            <a:r>
              <a:rPr lang="en-US" altLang="fi-FI" sz="1600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Näe</a:t>
            </a:r>
            <a: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, </a:t>
            </a:r>
            <a:r>
              <a:rPr lang="en-US" altLang="fi-FI" sz="1600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kuinka</a:t>
            </a:r>
            <a: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 </a:t>
            </a:r>
            <a:r>
              <a:rPr lang="en-US" altLang="fi-FI" sz="1600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omilla</a:t>
            </a:r>
            <a: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 </a:t>
            </a:r>
            <a:r>
              <a:rPr lang="en-US" altLang="fi-FI" sz="1600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valinnoillasi</a:t>
            </a:r>
            <a: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 </a:t>
            </a:r>
            <a:r>
              <a:rPr lang="en-US" altLang="fi-FI" sz="1600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voit</a:t>
            </a:r>
            <a: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 </a:t>
            </a:r>
            <a:r>
              <a:rPr lang="en-US" altLang="fi-FI" sz="1600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lisätä</a:t>
            </a:r>
            <a: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 </a:t>
            </a:r>
            <a:r>
              <a:rPr lang="en-US" altLang="fi-FI" sz="1600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omaa</a:t>
            </a:r>
            <a: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 </a:t>
            </a:r>
            <a:r>
              <a:rPr lang="en-US" altLang="fi-FI" sz="1600" dirty="0" err="1">
                <a:solidFill>
                  <a:srgbClr val="2A2723"/>
                </a:solidFill>
                <a:latin typeface="Nimbus Sans Light"/>
                <a:cs typeface="Nimbus Sans Light" charset="0"/>
              </a:rPr>
              <a:t>hyvinvointiasi</a:t>
            </a:r>
            <a:r>
              <a:rPr lang="en-US" altLang="fi-FI" sz="1600" dirty="0">
                <a:solidFill>
                  <a:srgbClr val="2A2723"/>
                </a:solidFill>
                <a:latin typeface="Nimbus Sans Light"/>
                <a:cs typeface="Nimbus Sans Light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18915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08534" y="566198"/>
            <a:ext cx="5332177" cy="881729"/>
          </a:xfrm>
        </p:spPr>
        <p:txBody>
          <a:bodyPr/>
          <a:lstStyle/>
          <a:p>
            <a:r>
              <a:rPr lang="en-US" dirty="0"/>
              <a:t>FIRSTBEAT</a:t>
            </a:r>
            <a:br>
              <a:rPr lang="en-US" dirty="0"/>
            </a:br>
            <a:r>
              <a:rPr lang="en-US" dirty="0"/>
              <a:t>HYVINVOINTIANALYYSI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1371643" y="2629396"/>
            <a:ext cx="5201095" cy="4559968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Hallitse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stressiä</a:t>
            </a:r>
            <a:br>
              <a:rPr lang="en-US" dirty="0"/>
            </a:br>
            <a:r>
              <a:rPr lang="en-US" dirty="0" err="1"/>
              <a:t>Tunnista</a:t>
            </a:r>
            <a:r>
              <a:rPr lang="en-US" dirty="0"/>
              <a:t> </a:t>
            </a:r>
            <a:r>
              <a:rPr lang="en-US" dirty="0" err="1"/>
              <a:t>keskeiset</a:t>
            </a:r>
            <a:r>
              <a:rPr lang="en-US" dirty="0"/>
              <a:t> </a:t>
            </a:r>
            <a:r>
              <a:rPr lang="en-US" dirty="0" err="1"/>
              <a:t>kuormitustekijäsi</a:t>
            </a:r>
            <a:br>
              <a:rPr lang="en-US" dirty="0"/>
            </a:br>
            <a:endParaRPr lang="en-US" dirty="0"/>
          </a:p>
          <a:p>
            <a:r>
              <a:rPr lang="en-US" dirty="0" err="1">
                <a:latin typeface="+mj-lt"/>
              </a:rPr>
              <a:t>Palaudu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paremmin</a:t>
            </a:r>
            <a:br>
              <a:rPr lang="en-US" dirty="0"/>
            </a:br>
            <a:r>
              <a:rPr lang="en-US" dirty="0" err="1"/>
              <a:t>Näe</a:t>
            </a:r>
            <a:r>
              <a:rPr lang="en-US" dirty="0"/>
              <a:t> </a:t>
            </a:r>
            <a:r>
              <a:rPr lang="en-US" dirty="0" err="1"/>
              <a:t>onko</a:t>
            </a:r>
            <a:r>
              <a:rPr lang="en-US" dirty="0"/>
              <a:t> </a:t>
            </a:r>
            <a:r>
              <a:rPr lang="en-US" dirty="0" err="1"/>
              <a:t>unesi</a:t>
            </a:r>
            <a:r>
              <a:rPr lang="en-US" dirty="0"/>
              <a:t> </a:t>
            </a:r>
            <a:r>
              <a:rPr lang="en-US" dirty="0" err="1"/>
              <a:t>palauttavaa</a:t>
            </a:r>
            <a:r>
              <a:rPr lang="en-US" dirty="0"/>
              <a:t> ja </a:t>
            </a:r>
            <a:r>
              <a:rPr lang="en-US" dirty="0" err="1"/>
              <a:t>laadukasta</a:t>
            </a:r>
            <a:br>
              <a:rPr lang="en-US" dirty="0"/>
            </a:br>
            <a:endParaRPr lang="en-US" dirty="0"/>
          </a:p>
          <a:p>
            <a:r>
              <a:rPr lang="en-US" dirty="0" err="1">
                <a:latin typeface="+mj-lt"/>
              </a:rPr>
              <a:t>Liiku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oikein</a:t>
            </a:r>
            <a:br>
              <a:rPr lang="en-US" dirty="0"/>
            </a:br>
            <a:r>
              <a:rPr lang="en-US" dirty="0" err="1"/>
              <a:t>Todenna</a:t>
            </a:r>
            <a:r>
              <a:rPr lang="en-US" dirty="0"/>
              <a:t> </a:t>
            </a:r>
            <a:r>
              <a:rPr lang="en-US" dirty="0" err="1"/>
              <a:t>liikuntasi</a:t>
            </a:r>
            <a:r>
              <a:rPr lang="en-US" dirty="0"/>
              <a:t> </a:t>
            </a:r>
            <a:r>
              <a:rPr lang="en-US" dirty="0" err="1"/>
              <a:t>vaikutukset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48" y="2593122"/>
            <a:ext cx="565485" cy="565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2" y="3833826"/>
            <a:ext cx="565485" cy="565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2" y="5074530"/>
            <a:ext cx="561960" cy="5607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78436" y="5973017"/>
            <a:ext cx="5009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+mj-lt"/>
              </a:rPr>
              <a:t>Hyvinvointi syntyy työssä, levossa ja vapaa-ajalla.  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606848" y="1596981"/>
            <a:ext cx="6128082" cy="7305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/>
              <a:buNone/>
              <a:defRPr sz="2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68288" indent="-2603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2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622300" marR="0" indent="-263525" algn="l" defTabSz="914400" rtl="0" eaLnBrk="1" fontAlgn="auto" latinLnBrk="0" hangingPunct="1">
              <a:lnSpc>
                <a:spcPct val="110000"/>
              </a:lnSpc>
              <a:spcBef>
                <a:spcPts val="30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19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898525" indent="-2762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tx2"/>
              </a:buClr>
              <a:buSzPct val="100000"/>
              <a:buFont typeface="Arial" charset="0"/>
              <a:buChar char="•"/>
              <a:tabLst/>
              <a:defRPr sz="14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1112838" indent="-21431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/>
              <a:buChar char="•"/>
              <a:tabLst/>
              <a:defRPr sz="1200" b="0" i="0" kern="120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758825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tabLst/>
              <a:defRPr sz="11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i-FI" sz="2000" b="1" dirty="0" err="1">
                <a:solidFill>
                  <a:srgbClr val="2A2723"/>
                </a:solidFill>
                <a:latin typeface="+mj-lt"/>
                <a:ea typeface="MS PGothic" panose="020B0600070205080204" pitchFamily="34" charset="-128"/>
              </a:rPr>
              <a:t>Mitattu</a:t>
            </a:r>
            <a:r>
              <a:rPr lang="en-US" altLang="fi-FI" sz="2000" b="1" dirty="0">
                <a:solidFill>
                  <a:srgbClr val="2A2723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en-US" altLang="fi-FI" sz="2000" b="1" dirty="0" err="1">
                <a:solidFill>
                  <a:srgbClr val="2A2723"/>
                </a:solidFill>
                <a:latin typeface="+mj-lt"/>
                <a:ea typeface="MS PGothic" panose="020B0600070205080204" pitchFamily="34" charset="-128"/>
              </a:rPr>
              <a:t>tieto</a:t>
            </a:r>
            <a:r>
              <a:rPr lang="en-US" altLang="fi-FI" sz="2000" b="1" dirty="0">
                <a:solidFill>
                  <a:srgbClr val="2A2723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en-US" altLang="fi-FI" sz="2000" b="1" dirty="0" err="1">
                <a:solidFill>
                  <a:srgbClr val="2A2723"/>
                </a:solidFill>
                <a:latin typeface="+mj-lt"/>
                <a:ea typeface="MS PGothic" panose="020B0600070205080204" pitchFamily="34" charset="-128"/>
              </a:rPr>
              <a:t>auttaa</a:t>
            </a:r>
            <a:r>
              <a:rPr lang="en-US" altLang="fi-FI" sz="2000" b="1" dirty="0">
                <a:solidFill>
                  <a:srgbClr val="2A2723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en-US" altLang="fi-FI" sz="2000" b="1" dirty="0" err="1">
                <a:solidFill>
                  <a:srgbClr val="2A2723"/>
                </a:solidFill>
                <a:latin typeface="+mj-lt"/>
                <a:ea typeface="MS PGothic" panose="020B0600070205080204" pitchFamily="34" charset="-128"/>
              </a:rPr>
              <a:t>tunnistamaan</a:t>
            </a:r>
            <a:r>
              <a:rPr lang="en-US" altLang="fi-FI" sz="2000" b="1" dirty="0">
                <a:solidFill>
                  <a:srgbClr val="2A2723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en-US" altLang="fi-FI" sz="2000" b="1" dirty="0" err="1">
                <a:solidFill>
                  <a:srgbClr val="2A2723"/>
                </a:solidFill>
                <a:latin typeface="+mj-lt"/>
                <a:ea typeface="MS PGothic" panose="020B0600070205080204" pitchFamily="34" charset="-128"/>
              </a:rPr>
              <a:t>hyvinvointiin</a:t>
            </a:r>
            <a:r>
              <a:rPr lang="en-US" altLang="fi-FI" sz="2000" b="1" dirty="0">
                <a:solidFill>
                  <a:srgbClr val="2A2723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en-US" altLang="fi-FI" sz="2000" b="1" dirty="0" err="1">
                <a:solidFill>
                  <a:srgbClr val="2A2723"/>
                </a:solidFill>
                <a:latin typeface="+mj-lt"/>
                <a:ea typeface="MS PGothic" panose="020B0600070205080204" pitchFamily="34" charset="-128"/>
              </a:rPr>
              <a:t>vaikuttavat</a:t>
            </a:r>
            <a:r>
              <a:rPr lang="en-US" altLang="fi-FI" sz="2000" b="1" dirty="0">
                <a:solidFill>
                  <a:srgbClr val="2A2723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en-US" altLang="fi-FI" sz="2000" b="1" dirty="0" err="1">
                <a:solidFill>
                  <a:srgbClr val="2A2723"/>
                </a:solidFill>
                <a:latin typeface="+mj-lt"/>
                <a:ea typeface="MS PGothic" panose="020B0600070205080204" pitchFamily="34" charset="-128"/>
              </a:rPr>
              <a:t>tekijät</a:t>
            </a:r>
            <a:endParaRPr lang="en-US" altLang="fi-FI" sz="2000" b="1" dirty="0">
              <a:solidFill>
                <a:srgbClr val="2A2723"/>
              </a:solidFill>
              <a:latin typeface="+mj-lt"/>
              <a:ea typeface="MS PGothic" panose="020B0600070205080204" pitchFamily="34" charset="-128"/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E7F7520-E74A-4445-91CB-597A8AD87B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4930" y="0"/>
            <a:ext cx="4771061" cy="5844209"/>
          </a:xfrm>
        </p:spPr>
      </p:pic>
    </p:spTree>
    <p:extLst>
      <p:ext uri="{BB962C8B-B14F-4D97-AF65-F5344CB8AC3E}">
        <p14:creationId xmlns:p14="http://schemas.microsoft.com/office/powerpoint/2010/main" val="199882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87" y="1612670"/>
            <a:ext cx="2161033" cy="212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HYVINVOINTIANALYYSI KÄYTÄNNÖSSÄ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88088" y="1612669"/>
            <a:ext cx="10209191" cy="4464496"/>
            <a:chOff x="149470" y="2175235"/>
            <a:chExt cx="7965316" cy="3483246"/>
          </a:xfrm>
        </p:grpSpPr>
        <p:pic>
          <p:nvPicPr>
            <p:cNvPr id="30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885" y="2175235"/>
              <a:ext cx="1661746" cy="166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243" y="2175235"/>
              <a:ext cx="1661746" cy="166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459" y="2175235"/>
              <a:ext cx="1661746" cy="166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2329962" y="4317024"/>
              <a:ext cx="1830264" cy="960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fi-FI" altLang="fi-FI" sz="1600" b="1" dirty="0">
                  <a:solidFill>
                    <a:srgbClr val="E32A21"/>
                  </a:solidFill>
                </a:rPr>
                <a:t>TULOKSET</a:t>
              </a:r>
            </a:p>
            <a:p>
              <a:pPr algn="ctr" eaLnBrk="1" hangingPunct="1"/>
              <a:endParaRPr lang="fi-FI" altLang="fi-FI" sz="1600" dirty="0">
                <a:solidFill>
                  <a:srgbClr val="2A2723"/>
                </a:solidFill>
              </a:endParaRPr>
            </a:p>
            <a:p>
              <a:pPr algn="ctr" eaLnBrk="1" hangingPunct="1"/>
              <a:r>
                <a:rPr lang="fi-FI" altLang="fi-FI" sz="1400" dirty="0">
                  <a:solidFill>
                    <a:srgbClr val="2A2723"/>
                  </a:solidFill>
                </a:rPr>
                <a:t>Näet hyvinvointiisi vaikuttavat tekijät</a:t>
              </a:r>
            </a:p>
            <a:p>
              <a:pPr algn="ctr" eaLnBrk="1" hangingPunct="1"/>
              <a:r>
                <a:rPr lang="fi-FI" altLang="fi-FI" sz="1400" dirty="0">
                  <a:solidFill>
                    <a:srgbClr val="2A2723"/>
                  </a:solidFill>
                </a:rPr>
                <a:t>henkilökohtaiselta raportilta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4289312" y="4317024"/>
              <a:ext cx="1812421" cy="11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fi-FI" altLang="fi-FI" sz="1600" b="1" dirty="0">
                  <a:solidFill>
                    <a:srgbClr val="E32A21"/>
                  </a:solidFill>
                </a:rPr>
                <a:t>LÖYDÄ TASAPAINO</a:t>
              </a:r>
            </a:p>
            <a:p>
              <a:pPr algn="ctr" eaLnBrk="1" hangingPunct="1"/>
              <a:endParaRPr lang="fi-FI" altLang="fi-FI" sz="1600" dirty="0">
                <a:solidFill>
                  <a:srgbClr val="2A2723"/>
                </a:solidFill>
              </a:endParaRPr>
            </a:p>
            <a:p>
              <a:pPr algn="ctr" eaLnBrk="1" hangingPunct="1"/>
              <a:r>
                <a:rPr lang="fi-FI" altLang="fi-FI" sz="1400" dirty="0">
                  <a:solidFill>
                    <a:srgbClr val="2A2723"/>
                  </a:solidFill>
                </a:rPr>
                <a:t>Saat palautteen asiantuntijaltasi ja toimenpidesuositukset</a:t>
              </a:r>
            </a:p>
            <a:p>
              <a:pPr algn="ctr" eaLnBrk="1" hangingPunct="1"/>
              <a:r>
                <a:rPr lang="fi-FI" altLang="fi-FI" sz="1400" dirty="0">
                  <a:solidFill>
                    <a:srgbClr val="2A2723"/>
                  </a:solidFill>
                </a:rPr>
                <a:t>hyvinvointisi parantamiseksi</a:t>
              </a:r>
              <a:endParaRPr lang="fi-FI" altLang="fi-FI" dirty="0">
                <a:solidFill>
                  <a:srgbClr val="2A2723"/>
                </a:solidFill>
              </a:endParaRPr>
            </a:p>
          </p:txBody>
        </p:sp>
        <p:sp>
          <p:nvSpPr>
            <p:cNvPr id="36" name="TextBox 5"/>
            <p:cNvSpPr txBox="1">
              <a:spLocks noChangeArrowheads="1"/>
            </p:cNvSpPr>
            <p:nvPr/>
          </p:nvSpPr>
          <p:spPr bwMode="auto">
            <a:xfrm>
              <a:off x="149470" y="4317023"/>
              <a:ext cx="2294792" cy="7924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fi-FI" altLang="fi-FI" sz="1600" b="1" dirty="0">
                  <a:solidFill>
                    <a:srgbClr val="E32A21"/>
                  </a:solidFill>
                </a:rPr>
                <a:t>MITTAUS</a:t>
              </a:r>
            </a:p>
            <a:p>
              <a:pPr algn="ctr" eaLnBrk="1" hangingPunct="1"/>
              <a:endParaRPr lang="fi-FI" altLang="fi-FI" sz="1600" dirty="0">
                <a:solidFill>
                  <a:srgbClr val="2A2723"/>
                </a:solidFill>
              </a:endParaRPr>
            </a:p>
            <a:p>
              <a:pPr algn="ctr" eaLnBrk="1" hangingPunct="1"/>
              <a:r>
                <a:rPr lang="fi-FI" altLang="fi-FI" sz="1400" dirty="0">
                  <a:solidFill>
                    <a:srgbClr val="2A2723"/>
                  </a:solidFill>
                </a:rPr>
                <a:t>Työssä, vapaa-ajalla </a:t>
              </a:r>
            </a:p>
            <a:p>
              <a:pPr algn="ctr" eaLnBrk="1" hangingPunct="1"/>
              <a:r>
                <a:rPr lang="fi-FI" altLang="fi-FI" sz="1400" dirty="0">
                  <a:solidFill>
                    <a:srgbClr val="2A2723"/>
                  </a:solidFill>
                </a:rPr>
                <a:t>ja unen aikana</a:t>
              </a:r>
            </a:p>
          </p:txBody>
        </p:sp>
        <p:sp>
          <p:nvSpPr>
            <p:cNvPr id="37" name="TextBox 15"/>
            <p:cNvSpPr txBox="1">
              <a:spLocks noChangeArrowheads="1"/>
            </p:cNvSpPr>
            <p:nvPr/>
          </p:nvSpPr>
          <p:spPr bwMode="auto">
            <a:xfrm>
              <a:off x="6178575" y="4313750"/>
              <a:ext cx="1936211" cy="134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fi-FI" altLang="fi-FI" sz="1600" b="1" dirty="0">
                  <a:solidFill>
                    <a:srgbClr val="E32A21"/>
                  </a:solidFill>
                </a:rPr>
                <a:t>TOIMENPITEET</a:t>
              </a:r>
              <a:endParaRPr lang="fi-FI" altLang="fi-FI" sz="1600" b="1" dirty="0">
                <a:solidFill>
                  <a:srgbClr val="2A2723"/>
                </a:solidFill>
              </a:endParaRPr>
            </a:p>
            <a:p>
              <a:pPr algn="ctr" eaLnBrk="1" hangingPunct="1"/>
              <a:endParaRPr lang="fi-FI" altLang="fi-FI" sz="1600" dirty="0">
                <a:solidFill>
                  <a:srgbClr val="2A2723"/>
                </a:solidFill>
              </a:endParaRPr>
            </a:p>
            <a:p>
              <a:pPr algn="ctr" eaLnBrk="1" hangingPunct="1"/>
              <a:r>
                <a:rPr lang="fi-FI" altLang="fi-FI" sz="1400" dirty="0">
                  <a:solidFill>
                    <a:srgbClr val="2A2723"/>
                  </a:solidFill>
                </a:rPr>
                <a:t>82% osallistujista onnistuu mielestään parantamaan stressinhallintaa, unenlaatua tai liikuntatottumuksiaan</a:t>
              </a:r>
              <a:br>
                <a:rPr lang="fi-FI" altLang="fi-FI" b="1" dirty="0">
                  <a:solidFill>
                    <a:srgbClr val="2A2723"/>
                  </a:solidFill>
                </a:rPr>
              </a:br>
              <a:endParaRPr lang="fi-FI" altLang="fi-FI" dirty="0">
                <a:solidFill>
                  <a:srgbClr val="2A2723"/>
                </a:solidFill>
              </a:endParaRPr>
            </a:p>
          </p:txBody>
        </p:sp>
        <p:sp>
          <p:nvSpPr>
            <p:cNvPr id="38" name="Ellipsi 6"/>
            <p:cNvSpPr/>
            <p:nvPr/>
          </p:nvSpPr>
          <p:spPr>
            <a:xfrm>
              <a:off x="1063869" y="3616959"/>
              <a:ext cx="465992" cy="464527"/>
            </a:xfrm>
            <a:prstGeom prst="ellipse">
              <a:avLst/>
            </a:prstGeom>
            <a:solidFill>
              <a:srgbClr val="E32A21"/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70000"/>
                </a:lnSpc>
                <a:defRPr/>
              </a:pPr>
              <a:r>
                <a:rPr lang="fi-FI" sz="1846" dirty="0"/>
                <a:t>1</a:t>
              </a:r>
            </a:p>
          </p:txBody>
        </p:sp>
        <p:sp>
          <p:nvSpPr>
            <p:cNvPr id="39" name="Ellipsi 18"/>
            <p:cNvSpPr/>
            <p:nvPr/>
          </p:nvSpPr>
          <p:spPr>
            <a:xfrm>
              <a:off x="3012831" y="3616959"/>
              <a:ext cx="464527" cy="464527"/>
            </a:xfrm>
            <a:prstGeom prst="ellipse">
              <a:avLst/>
            </a:prstGeom>
            <a:solidFill>
              <a:srgbClr val="E32A21"/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70000"/>
                </a:lnSpc>
                <a:defRPr/>
              </a:pPr>
              <a:r>
                <a:rPr lang="fi-FI" sz="1846" dirty="0"/>
                <a:t>2</a:t>
              </a:r>
            </a:p>
          </p:txBody>
        </p:sp>
        <p:sp>
          <p:nvSpPr>
            <p:cNvPr id="40" name="Ellipsi 19"/>
            <p:cNvSpPr/>
            <p:nvPr/>
          </p:nvSpPr>
          <p:spPr>
            <a:xfrm>
              <a:off x="4963259" y="3616959"/>
              <a:ext cx="464526" cy="464527"/>
            </a:xfrm>
            <a:prstGeom prst="ellipse">
              <a:avLst/>
            </a:prstGeom>
            <a:solidFill>
              <a:srgbClr val="E32A21"/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70000"/>
                </a:lnSpc>
                <a:defRPr/>
              </a:pPr>
              <a:r>
                <a:rPr lang="fi-FI" sz="1846" dirty="0"/>
                <a:t>3</a:t>
              </a:r>
            </a:p>
          </p:txBody>
        </p:sp>
        <p:sp>
          <p:nvSpPr>
            <p:cNvPr id="41" name="Ellipsi 20"/>
            <p:cNvSpPr/>
            <p:nvPr/>
          </p:nvSpPr>
          <p:spPr>
            <a:xfrm>
              <a:off x="6913687" y="3616960"/>
              <a:ext cx="465992" cy="464526"/>
            </a:xfrm>
            <a:prstGeom prst="ellipse">
              <a:avLst/>
            </a:prstGeom>
            <a:solidFill>
              <a:srgbClr val="E32A21"/>
            </a:solidFill>
            <a:ln w="571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70000"/>
                </a:lnSpc>
                <a:defRPr/>
              </a:pPr>
              <a:r>
                <a:rPr lang="fi-FI" sz="1846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34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ASIAKKAAMME KERTOVAT OIVALLUKSISTAAN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5405" y="4595560"/>
            <a:ext cx="399774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i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”Nyt tiedän että näillä rutiineilla jaksan viimeiset työvuodet.”</a:t>
            </a:r>
            <a:r>
              <a:rPr lang="fi-FI" sz="160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 </a:t>
            </a:r>
            <a:br>
              <a:rPr lang="fi-FI" sz="1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i-FI" sz="16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i-FI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- Meeri Kaakinen, terveydenhuollon palvelupäällikkö </a:t>
            </a:r>
          </a:p>
        </p:txBody>
      </p:sp>
      <p:sp>
        <p:nvSpPr>
          <p:cNvPr id="12" name="Rectangle 8"/>
          <p:cNvSpPr/>
          <p:nvPr/>
        </p:nvSpPr>
        <p:spPr>
          <a:xfrm>
            <a:off x="7955437" y="1779709"/>
            <a:ext cx="382256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i="1" dirty="0">
                <a:solidFill>
                  <a:schemeClr val="tx2"/>
                </a:solidFill>
                <a:latin typeface="+mj-lt"/>
              </a:rPr>
              <a:t>”Alkoholi vaikutti minun uneeni jo parina annoksena. Se oli yllättävää, koska oma fiilis oli että nukuin hyvin.”</a:t>
            </a:r>
          </a:p>
          <a:p>
            <a:endParaRPr lang="fi-FI" sz="1600" i="1" dirty="0">
              <a:solidFill>
                <a:schemeClr val="tx2"/>
              </a:solidFill>
              <a:latin typeface="Calibri Light" panose="020F0302020204030204" pitchFamily="34" charset="0"/>
            </a:endParaRPr>
          </a:p>
          <a:p>
            <a:r>
              <a:rPr lang="fi-FI" sz="1400" dirty="0">
                <a:latin typeface="Calibri Light" panose="020F0302020204030204" pitchFamily="34" charset="0"/>
              </a:rPr>
              <a:t>- Timo </a:t>
            </a:r>
            <a:r>
              <a:rPr lang="fi-FI" sz="1400" dirty="0" err="1">
                <a:latin typeface="Calibri Light" panose="020F0302020204030204" pitchFamily="34" charset="0"/>
              </a:rPr>
              <a:t>Ritakallio</a:t>
            </a:r>
            <a:r>
              <a:rPr lang="fi-FI" sz="1400" dirty="0">
                <a:latin typeface="Calibri Light" panose="020F0302020204030204" pitchFamily="34" charset="0"/>
              </a:rPr>
              <a:t>, toimitusjohtaja, Ilmarinen</a:t>
            </a:r>
          </a:p>
        </p:txBody>
      </p:sp>
      <p:sp>
        <p:nvSpPr>
          <p:cNvPr id="4" name="Suorakulmio 3"/>
          <p:cNvSpPr/>
          <p:nvPr/>
        </p:nvSpPr>
        <p:spPr>
          <a:xfrm>
            <a:off x="2035405" y="1779709"/>
            <a:ext cx="38940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i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”Tämä voi olla monelle sellainen ”</a:t>
            </a:r>
            <a:r>
              <a:rPr lang="fi-FI" sz="1600" i="1" dirty="0" err="1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reality</a:t>
            </a:r>
            <a:r>
              <a:rPr lang="fi-FI" sz="1600" i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fi-FI" sz="1600" i="1" dirty="0" err="1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check</a:t>
            </a:r>
            <a:r>
              <a:rPr lang="fi-FI" sz="1600" i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”. Iloisena yllätyksenä sain näyttöä sille, että tapani selata puhelinta juuri ennen nukkumaanmenoa ei haittaa palautumistani.”</a:t>
            </a:r>
          </a:p>
          <a:p>
            <a:endParaRPr lang="fi-FI" sz="1600" i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i-FI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Mikko Oikkonen, johdon konsultti, </a:t>
            </a:r>
            <a:r>
              <a:rPr lang="fi-FI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Reaktor</a:t>
            </a:r>
            <a:endParaRPr lang="fi-FI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7955437" y="4595560"/>
            <a:ext cx="382256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i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”Oli kiva todeta, että oma arkinen sauvakävely on tehokas ja hyväksi kunnolle.”</a:t>
            </a:r>
            <a:br>
              <a:rPr lang="fi-FI" sz="16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fi-FI" sz="16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fi-FI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- Paula </a:t>
            </a:r>
            <a:r>
              <a:rPr lang="fi-FI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Sihtola</a:t>
            </a:r>
            <a:r>
              <a:rPr lang="fi-FI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-Solatie, seniorikonsultti, HR4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0" y="1714500"/>
            <a:ext cx="1642720" cy="1709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57" y="1779709"/>
            <a:ext cx="1673905" cy="1644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1" y="4344597"/>
            <a:ext cx="1655114" cy="1644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57" y="4344597"/>
            <a:ext cx="1673905" cy="16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89285" y="1596980"/>
            <a:ext cx="6128081" cy="4494061"/>
          </a:xfrm>
        </p:spPr>
        <p:txBody>
          <a:bodyPr/>
          <a:lstStyle/>
          <a:p>
            <a:endParaRPr lang="fi-FI" altLang="fi-FI" sz="2000" dirty="0">
              <a:latin typeface="+mj-lt"/>
            </a:endParaRPr>
          </a:p>
          <a:p>
            <a:r>
              <a:rPr lang="fi-FI" altLang="fi-FI" sz="2000" dirty="0">
                <a:latin typeface="+mj-lt"/>
              </a:rPr>
              <a:t>1. Hyvinvointianalyysin esittely:</a:t>
            </a:r>
          </a:p>
          <a:p>
            <a:r>
              <a:rPr lang="fi-FI" altLang="fi-FI" sz="2000" dirty="0">
                <a:hlinkClick r:id="rId3"/>
              </a:rPr>
              <a:t>https://www.youtube.com/watch?v=fkUz4yShV20</a:t>
            </a:r>
            <a:endParaRPr lang="fi-FI" altLang="fi-FI" sz="2000" dirty="0"/>
          </a:p>
          <a:p>
            <a:endParaRPr lang="fi-FI" altLang="fi-FI" sz="2000" dirty="0"/>
          </a:p>
          <a:p>
            <a:r>
              <a:rPr lang="fi-FI" altLang="fi-FI" sz="2000" dirty="0">
                <a:latin typeface="+mj-lt"/>
              </a:rPr>
              <a:t>2. Hyvinvointianalyysi ja Bodyguard 2 </a:t>
            </a:r>
            <a:br>
              <a:rPr lang="fi-FI" altLang="fi-FI" sz="2000" dirty="0">
                <a:latin typeface="+mj-lt"/>
              </a:rPr>
            </a:br>
            <a:r>
              <a:rPr lang="fi-FI" altLang="fi-FI" sz="2000" dirty="0">
                <a:latin typeface="+mj-lt"/>
              </a:rPr>
              <a:t>–mittalaitteen käyttö:</a:t>
            </a:r>
          </a:p>
          <a:p>
            <a:r>
              <a:rPr lang="fi-FI" altLang="fi-FI" sz="2000" dirty="0">
                <a:hlinkClick r:id="rId4"/>
              </a:rPr>
              <a:t>https://www.youtube.com/watch?v=CvzFJ_49ybM</a:t>
            </a:r>
            <a:endParaRPr lang="fi-FI" altLang="fi-FI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KATSO VIDEOT HYVINVOINTIANALYYSISTA</a:t>
            </a:r>
            <a:endParaRPr lang="fi-FI" dirty="0"/>
          </a:p>
        </p:txBody>
      </p:sp>
      <p:pic>
        <p:nvPicPr>
          <p:cNvPr id="4" name="Picture 1">
            <a:hlinkClick r:id="rId3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71" y="1596980"/>
            <a:ext cx="3825814" cy="187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hlinkClick r:id="rId4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72" y="3844010"/>
            <a:ext cx="3825813" cy="213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9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fi-FI" dirty="0">
                <a:solidFill>
                  <a:srgbClr val="2A2723"/>
                </a:solidFill>
              </a:rPr>
              <a:t>Huippu-urheilu</a:t>
            </a:r>
            <a:endParaRPr lang="fi-FI" b="0" dirty="0">
              <a:solidFill>
                <a:srgbClr val="2A2723"/>
              </a:solidFill>
            </a:endParaRPr>
          </a:p>
          <a:p>
            <a:pPr lvl="1">
              <a:buClr>
                <a:srgbClr val="E32A21"/>
              </a:buClr>
              <a:buSzTx/>
            </a:pPr>
            <a:r>
              <a:rPr lang="fi-FI" dirty="0">
                <a:solidFill>
                  <a:srgbClr val="2A2723"/>
                </a:solidFill>
              </a:rPr>
              <a:t>Yli 1000 huippujoukkuetta käyttää Firstbeatia voittaakseen maailman kilpailluimmilla areenoilla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Kuluttajatuotteet	</a:t>
            </a:r>
          </a:p>
          <a:p>
            <a:pPr lvl="1"/>
            <a:r>
              <a:rPr lang="fi-FI" dirty="0">
                <a:latin typeface="Calibri Light" panose="020F0302020204030204" pitchFamily="34" charset="0"/>
              </a:rPr>
              <a:t>Firstbeatin analytiikkaa yli 100 kuluttajatuotteessa mm. sykemittarit ja älykellot.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/>
              <a:t>Työ ja hyvinvointi</a:t>
            </a:r>
          </a:p>
          <a:p>
            <a:pPr lvl="1"/>
            <a:r>
              <a:rPr lang="fi-FI" dirty="0"/>
              <a:t>Firstbeat on edelläkävijä hyvinvoinnin mittauksissa. Hyvinvointianalyysi on tehty jo yli 300,000 työntekijälle.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FIRSTBEAT ON SUORITUSKYVYN JA HYVINVOINNIN EDELLÄKÄVIJÄ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11" y="3824644"/>
            <a:ext cx="576054" cy="57605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845914" y="2914573"/>
            <a:ext cx="2799723" cy="3125117"/>
            <a:chOff x="845914" y="2803398"/>
            <a:chExt cx="2799723" cy="3125117"/>
          </a:xfrm>
        </p:grpSpPr>
        <p:pic>
          <p:nvPicPr>
            <p:cNvPr id="7" name="Picture 31" descr="new-york-rangers-logo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2884" y="5317698"/>
              <a:ext cx="660627" cy="610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5914" y="5328862"/>
              <a:ext cx="680205" cy="520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 descr="redbull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85" y="2884602"/>
              <a:ext cx="625548" cy="468557"/>
            </a:xfrm>
            <a:prstGeom prst="rect">
              <a:avLst/>
            </a:prstGeom>
          </p:spPr>
        </p:pic>
        <p:pic>
          <p:nvPicPr>
            <p:cNvPr id="10" name="Picture 41" descr="Chigago Bulls.gif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607" y="3725256"/>
              <a:ext cx="484965" cy="576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Spanish football team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1387" y="2807351"/>
              <a:ext cx="384674" cy="57882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10" t="4335" r="20336" b="2451"/>
            <a:stretch/>
          </p:blipFill>
          <p:spPr>
            <a:xfrm>
              <a:off x="2386837" y="2803398"/>
              <a:ext cx="501457" cy="58277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300" y="3738351"/>
              <a:ext cx="431420" cy="55981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8731" y="2884602"/>
              <a:ext cx="616906" cy="51115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978" y="4658099"/>
              <a:ext cx="466625" cy="4666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3265" y="4634366"/>
              <a:ext cx="383491" cy="49103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00918" y="3768602"/>
              <a:ext cx="490359" cy="55939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22061" y="5328669"/>
              <a:ext cx="395108" cy="55674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58106" y="4631792"/>
              <a:ext cx="503938" cy="518336"/>
            </a:xfrm>
            <a:prstGeom prst="rect">
              <a:avLst/>
            </a:prstGeom>
          </p:spPr>
        </p:pic>
        <p:pic>
          <p:nvPicPr>
            <p:cNvPr id="21" name="Picture 2" descr="http://seeklogo.com/images/S/Sao_Paulo_FC-logo-F9DBBF4DA6-seeklogo.com.gif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839" y="5358945"/>
              <a:ext cx="507230" cy="50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704" y="4615554"/>
              <a:ext cx="490520" cy="537936"/>
            </a:xfrm>
            <a:prstGeom prst="rect">
              <a:avLst/>
            </a:prstGeom>
          </p:spPr>
        </p:pic>
      </p:grpSp>
      <p:pic>
        <p:nvPicPr>
          <p:cNvPr id="41" name="Kuva 7">
            <a:extLst>
              <a:ext uri="{FF2B5EF4-FFF2-40B4-BE49-F238E27FC236}">
                <a16:creationId xmlns:a16="http://schemas.microsoft.com/office/drawing/2014/main" id="{ABBA3BA5-17DA-4B1A-B714-62349E40949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8" y="4959217"/>
            <a:ext cx="1300821" cy="68644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42500B6-1BD5-429E-BF95-2240D87E7D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719" y="2890937"/>
            <a:ext cx="2838786" cy="2193607"/>
          </a:xfrm>
          <a:prstGeom prst="rect">
            <a:avLst/>
          </a:prstGeom>
        </p:spPr>
      </p:pic>
      <p:pic>
        <p:nvPicPr>
          <p:cNvPr id="43" name="Kuva 10">
            <a:extLst>
              <a:ext uri="{FF2B5EF4-FFF2-40B4-BE49-F238E27FC236}">
                <a16:creationId xmlns:a16="http://schemas.microsoft.com/office/drawing/2014/main" id="{DCD646C8-56E0-4579-A02C-A053F8C6BF4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67" y="4743737"/>
            <a:ext cx="1566923" cy="1175192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9967D03B-011A-40CB-A723-38F9FD3B8F07}"/>
              </a:ext>
            </a:extLst>
          </p:cNvPr>
          <p:cNvGrpSpPr/>
          <p:nvPr/>
        </p:nvGrpSpPr>
        <p:grpSpPr>
          <a:xfrm>
            <a:off x="8623094" y="2911841"/>
            <a:ext cx="2618174" cy="2316937"/>
            <a:chOff x="8626992" y="2890937"/>
            <a:chExt cx="2618174" cy="2316937"/>
          </a:xfrm>
        </p:grpSpPr>
        <p:grpSp>
          <p:nvGrpSpPr>
            <p:cNvPr id="96" name="Group 32">
              <a:extLst>
                <a:ext uri="{FF2B5EF4-FFF2-40B4-BE49-F238E27FC236}">
                  <a16:creationId xmlns:a16="http://schemas.microsoft.com/office/drawing/2014/main" id="{56595B24-E4A6-4819-9C7B-8C40A4E89ACD}"/>
                </a:ext>
              </a:extLst>
            </p:cNvPr>
            <p:cNvGrpSpPr/>
            <p:nvPr/>
          </p:nvGrpSpPr>
          <p:grpSpPr>
            <a:xfrm>
              <a:off x="8626992" y="2890937"/>
              <a:ext cx="2618174" cy="2316937"/>
              <a:chOff x="8625180" y="3067973"/>
              <a:chExt cx="2618174" cy="2316937"/>
            </a:xfrm>
          </p:grpSpPr>
          <p:pic>
            <p:nvPicPr>
              <p:cNvPr id="98" name="Picture 5">
                <a:extLst>
                  <a:ext uri="{FF2B5EF4-FFF2-40B4-BE49-F238E27FC236}">
                    <a16:creationId xmlns:a16="http://schemas.microsoft.com/office/drawing/2014/main" id="{65DAE157-4259-42EB-A01B-98FDDBC56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37150" y="3906387"/>
                <a:ext cx="549524" cy="549524"/>
              </a:xfrm>
              <a:prstGeom prst="rect">
                <a:avLst/>
              </a:prstGeom>
            </p:spPr>
          </p:pic>
          <p:pic>
            <p:nvPicPr>
              <p:cNvPr id="99" name="Picture 37">
                <a:extLst>
                  <a:ext uri="{FF2B5EF4-FFF2-40B4-BE49-F238E27FC236}">
                    <a16:creationId xmlns:a16="http://schemas.microsoft.com/office/drawing/2014/main" id="{AC4E72FA-676A-499E-B931-325D242B7B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25180" y="5136941"/>
                <a:ext cx="1079417" cy="178725"/>
              </a:xfrm>
              <a:prstGeom prst="rect">
                <a:avLst/>
              </a:prstGeom>
            </p:spPr>
          </p:pic>
          <p:pic>
            <p:nvPicPr>
              <p:cNvPr id="100" name="Picture 38">
                <a:extLst>
                  <a:ext uri="{FF2B5EF4-FFF2-40B4-BE49-F238E27FC236}">
                    <a16:creationId xmlns:a16="http://schemas.microsoft.com/office/drawing/2014/main" id="{35FE299E-5CCC-4133-B48C-8C15E5E65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03753" y="3068386"/>
                <a:ext cx="383651" cy="388006"/>
              </a:xfrm>
              <a:prstGeom prst="rect">
                <a:avLst/>
              </a:prstGeom>
            </p:spPr>
          </p:pic>
          <p:pic>
            <p:nvPicPr>
              <p:cNvPr id="101" name="Picture 31">
                <a:extLst>
                  <a:ext uri="{FF2B5EF4-FFF2-40B4-BE49-F238E27FC236}">
                    <a16:creationId xmlns:a16="http://schemas.microsoft.com/office/drawing/2014/main" id="{08EEE3E9-95BE-4EC3-8D57-9A2DAE33E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665620" y="4711838"/>
                <a:ext cx="1605547" cy="286548"/>
              </a:xfrm>
              <a:prstGeom prst="rect">
                <a:avLst/>
              </a:prstGeom>
            </p:spPr>
          </p:pic>
          <p:pic>
            <p:nvPicPr>
              <p:cNvPr id="102" name="Picture 46">
                <a:extLst>
                  <a:ext uri="{FF2B5EF4-FFF2-40B4-BE49-F238E27FC236}">
                    <a16:creationId xmlns:a16="http://schemas.microsoft.com/office/drawing/2014/main" id="{EBC7A5EA-AC1D-438C-9CE0-3DF97285D5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15728" y="4355108"/>
                <a:ext cx="1295655" cy="235572"/>
              </a:xfrm>
              <a:prstGeom prst="rect">
                <a:avLst/>
              </a:prstGeom>
            </p:spPr>
          </p:pic>
          <p:pic>
            <p:nvPicPr>
              <p:cNvPr id="103" name="Picture 49">
                <a:extLst>
                  <a:ext uri="{FF2B5EF4-FFF2-40B4-BE49-F238E27FC236}">
                    <a16:creationId xmlns:a16="http://schemas.microsoft.com/office/drawing/2014/main" id="{93815788-72E2-4B65-8093-716E5B69A0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/>
              <a:srcRect l="18436" t="33719" r="17747" b="37508"/>
              <a:stretch/>
            </p:blipFill>
            <p:spPr>
              <a:xfrm>
                <a:off x="8625181" y="3067973"/>
                <a:ext cx="716574" cy="326729"/>
              </a:xfrm>
              <a:prstGeom prst="rect">
                <a:avLst/>
              </a:prstGeom>
            </p:spPr>
          </p:pic>
          <p:pic>
            <p:nvPicPr>
              <p:cNvPr id="104" name="Picture 50">
                <a:extLst>
                  <a:ext uri="{FF2B5EF4-FFF2-40B4-BE49-F238E27FC236}">
                    <a16:creationId xmlns:a16="http://schemas.microsoft.com/office/drawing/2014/main" id="{FD872CD6-8D98-43DA-8023-7BBC1B8D50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8"/>
              <a:srcRect l="28133" t="29213" r="26056" b="31131"/>
              <a:stretch/>
            </p:blipFill>
            <p:spPr>
              <a:xfrm>
                <a:off x="10654541" y="3849526"/>
                <a:ext cx="435599" cy="408336"/>
              </a:xfrm>
              <a:prstGeom prst="rect">
                <a:avLst/>
              </a:prstGeom>
            </p:spPr>
          </p:pic>
          <p:pic>
            <p:nvPicPr>
              <p:cNvPr id="105" name="Picture 33">
                <a:extLst>
                  <a:ext uri="{FF2B5EF4-FFF2-40B4-BE49-F238E27FC236}">
                    <a16:creationId xmlns:a16="http://schemas.microsoft.com/office/drawing/2014/main" id="{6D8ED241-CBD4-419E-BB8B-9E248C5AF0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368172" y="4742220"/>
                <a:ext cx="857792" cy="242579"/>
              </a:xfrm>
              <a:prstGeom prst="rect">
                <a:avLst/>
              </a:prstGeom>
            </p:spPr>
          </p:pic>
          <p:pic>
            <p:nvPicPr>
              <p:cNvPr id="106" name="Picture 34">
                <a:extLst>
                  <a:ext uri="{FF2B5EF4-FFF2-40B4-BE49-F238E27FC236}">
                    <a16:creationId xmlns:a16="http://schemas.microsoft.com/office/drawing/2014/main" id="{ABA7769F-7BFF-47AF-BBB9-EF7403FBC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608413" y="4344358"/>
                <a:ext cx="603886" cy="258667"/>
              </a:xfrm>
              <a:prstGeom prst="rect">
                <a:avLst/>
              </a:prstGeom>
            </p:spPr>
          </p:pic>
          <p:pic>
            <p:nvPicPr>
              <p:cNvPr id="107" name="Picture 39">
                <a:extLst>
                  <a:ext uri="{FF2B5EF4-FFF2-40B4-BE49-F238E27FC236}">
                    <a16:creationId xmlns:a16="http://schemas.microsoft.com/office/drawing/2014/main" id="{C92298F7-6B2A-4DFA-8D42-1D1F6FC96D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778329" y="5059742"/>
                <a:ext cx="1433970" cy="325168"/>
              </a:xfrm>
              <a:prstGeom prst="rect">
                <a:avLst/>
              </a:prstGeom>
            </p:spPr>
          </p:pic>
          <p:pic>
            <p:nvPicPr>
              <p:cNvPr id="108" name="Picture 44">
                <a:extLst>
                  <a:ext uri="{FF2B5EF4-FFF2-40B4-BE49-F238E27FC236}">
                    <a16:creationId xmlns:a16="http://schemas.microsoft.com/office/drawing/2014/main" id="{27F8E8F1-A3C8-4958-9044-D9405358EC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665620" y="3539005"/>
                <a:ext cx="1209437" cy="301715"/>
              </a:xfrm>
              <a:prstGeom prst="rect">
                <a:avLst/>
              </a:prstGeom>
            </p:spPr>
          </p:pic>
          <p:pic>
            <p:nvPicPr>
              <p:cNvPr id="109" name="Picture 48">
                <a:extLst>
                  <a:ext uri="{FF2B5EF4-FFF2-40B4-BE49-F238E27FC236}">
                    <a16:creationId xmlns:a16="http://schemas.microsoft.com/office/drawing/2014/main" id="{01832259-5A33-4CFF-B37B-6B2094A585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075647" y="3604939"/>
                <a:ext cx="1065533" cy="158052"/>
              </a:xfrm>
              <a:prstGeom prst="rect">
                <a:avLst/>
              </a:prstGeom>
            </p:spPr>
          </p:pic>
          <p:pic>
            <p:nvPicPr>
              <p:cNvPr id="110" name="Picture 53">
                <a:extLst>
                  <a:ext uri="{FF2B5EF4-FFF2-40B4-BE49-F238E27FC236}">
                    <a16:creationId xmlns:a16="http://schemas.microsoft.com/office/drawing/2014/main" id="{FEBDC448-7CF1-4644-96C7-11C60DFD8F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973474" y="3071574"/>
                <a:ext cx="1269880" cy="374201"/>
              </a:xfrm>
              <a:prstGeom prst="rect">
                <a:avLst/>
              </a:prstGeom>
            </p:spPr>
          </p:pic>
        </p:grpSp>
        <p:pic>
          <p:nvPicPr>
            <p:cNvPr id="97" name="Kuva 6">
              <a:extLst>
                <a:ext uri="{FF2B5EF4-FFF2-40B4-BE49-F238E27FC236}">
                  <a16:creationId xmlns:a16="http://schemas.microsoft.com/office/drawing/2014/main" id="{FD8C5837-32F5-4080-B642-D96E1216F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7154" y="3817629"/>
              <a:ext cx="1038174" cy="2413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10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27" y="1647997"/>
            <a:ext cx="2665755" cy="64311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34833" y="4885706"/>
            <a:ext cx="8832043" cy="894503"/>
            <a:chOff x="1666769" y="5093096"/>
            <a:chExt cx="8832043" cy="894503"/>
          </a:xfrm>
        </p:grpSpPr>
        <p:sp>
          <p:nvSpPr>
            <p:cNvPr id="12" name="TextBox 11"/>
            <p:cNvSpPr txBox="1"/>
            <p:nvPr/>
          </p:nvSpPr>
          <p:spPr>
            <a:xfrm>
              <a:off x="5289406" y="5093096"/>
              <a:ext cx="1190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600" b="1" dirty="0">
                  <a:latin typeface="+mj-lt"/>
                </a:rPr>
                <a:t>#</a:t>
              </a:r>
              <a:r>
                <a:rPr lang="fi-FI" sz="1600" b="1" dirty="0" err="1">
                  <a:latin typeface="+mj-lt"/>
                </a:rPr>
                <a:t>firstbeat</a:t>
              </a:r>
              <a:endParaRPr lang="fi-FI" sz="1600" b="1" dirty="0">
                <a:latin typeface="+mj-lt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666769" y="5676989"/>
              <a:ext cx="8832043" cy="310610"/>
              <a:chOff x="1717581" y="5704132"/>
              <a:chExt cx="8832043" cy="31061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73305" y="5721432"/>
                <a:ext cx="323240" cy="293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17581" y="5721432"/>
                <a:ext cx="323240" cy="2778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83885" y="5704132"/>
                <a:ext cx="29546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3755761" y="5704133"/>
                <a:ext cx="178645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fi-FI" altLang="en-US" sz="1400" dirty="0">
                    <a:solidFill>
                      <a:srgbClr val="2A2723"/>
                    </a:solidFill>
                    <a:latin typeface="Calibri Light" panose="020F0302020204030204" pitchFamily="34" charset="0"/>
                    <a:cs typeface="Tahoma" panose="020B0604030504040204" pitchFamily="34" charset="0"/>
                  </a:rPr>
                  <a:t>Firstbeat Technologies</a:t>
                </a: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6044137" y="5704133"/>
                <a:ext cx="204844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fi-FI" altLang="en-US" sz="1400" dirty="0">
                    <a:solidFill>
                      <a:srgbClr val="2A2723"/>
                    </a:solidFill>
                    <a:latin typeface="Calibri Light" panose="020F0302020204030204" pitchFamily="34" charset="0"/>
                    <a:cs typeface="Tahoma" panose="020B0604030504040204" pitchFamily="34" charset="0"/>
                  </a:rPr>
                  <a:t>Firstbeat Technologies Ltd</a:t>
                </a: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1997643" y="5704133"/>
                <a:ext cx="125399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fi-FI" altLang="en-US" sz="1400" dirty="0">
                    <a:solidFill>
                      <a:srgbClr val="2A2723"/>
                    </a:solidFill>
                    <a:latin typeface="Calibri Light" panose="020F0302020204030204" pitchFamily="34" charset="0"/>
                    <a:cs typeface="Tahoma" panose="020B0604030504040204" pitchFamily="34" charset="0"/>
                  </a:rPr>
                  <a:t>@FirstbeatInfo</a:t>
                </a:r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34256" y="5721432"/>
                <a:ext cx="292982" cy="287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8596397" y="5704133"/>
                <a:ext cx="19532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i-FI" altLang="en-US" sz="1400" dirty="0">
                    <a:latin typeface="Calibri Light" panose="020F0302020204030204" pitchFamily="34" charset="0"/>
                    <a:cs typeface="Tahoma" panose="020B0604030504040204" pitchFamily="34" charset="0"/>
                  </a:rPr>
                  <a:t>@firstbeat_technologies</a:t>
                </a:r>
              </a:p>
            </p:txBody>
          </p:sp>
        </p:grp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34833" y="2417545"/>
            <a:ext cx="8291945" cy="2225819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000" dirty="0"/>
              <a:t>Firstbeat Technologies Oy, </a:t>
            </a:r>
            <a:r>
              <a:rPr lang="en-US" sz="2000" dirty="0" err="1"/>
              <a:t>Yliopistonkatu</a:t>
            </a:r>
            <a:r>
              <a:rPr lang="en-US" sz="2000" dirty="0"/>
              <a:t> 28 A, 2.Kerros, 40100 </a:t>
            </a:r>
            <a:r>
              <a:rPr lang="en-US" sz="2000" dirty="0" err="1"/>
              <a:t>Jyväskylä</a:t>
            </a:r>
            <a:br>
              <a:rPr lang="en-US" sz="2000" dirty="0"/>
            </a:br>
            <a:r>
              <a:rPr lang="en-US" sz="2000" dirty="0" err="1"/>
              <a:t>puh</a:t>
            </a:r>
            <a:r>
              <a:rPr lang="en-US" sz="2000" dirty="0"/>
              <a:t>. </a:t>
            </a:r>
            <a:r>
              <a:rPr lang="fi-FI" sz="2000" dirty="0"/>
              <a:t>0</a:t>
            </a:r>
            <a:r>
              <a:rPr lang="fi-FI" dirty="0"/>
              <a:t>8 415 415 41</a:t>
            </a:r>
            <a:r>
              <a:rPr lang="en-US" sz="2000" dirty="0"/>
              <a:t>, info@firstbeat.fi</a:t>
            </a:r>
          </a:p>
          <a:p>
            <a:endParaRPr lang="en-US" sz="2000" dirty="0"/>
          </a:p>
          <a:p>
            <a:r>
              <a:rPr lang="en-US" sz="2000" dirty="0">
                <a:solidFill>
                  <a:srgbClr val="E32A16"/>
                </a:solidFill>
                <a:latin typeface="+mj-lt"/>
              </a:rPr>
              <a:t>www.firstbeat.fi</a:t>
            </a:r>
          </a:p>
          <a:p>
            <a:endParaRPr lang="en-US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1572"/>
      </p:ext>
    </p:extLst>
  </p:cSld>
  <p:clrMapOvr>
    <a:masterClrMapping/>
  </p:clrMapOvr>
</p:sld>
</file>

<file path=ppt/theme/theme1.xml><?xml version="1.0" encoding="utf-8"?>
<a:theme xmlns:a="http://schemas.openxmlformats.org/drawingml/2006/main" name="FirstBeat">
  <a:themeElements>
    <a:clrScheme name="Firstbeat">
      <a:dk1>
        <a:srgbClr val="2A2723"/>
      </a:dk1>
      <a:lt1>
        <a:srgbClr val="FFFFFF"/>
      </a:lt1>
      <a:dk2>
        <a:srgbClr val="E32A21"/>
      </a:dk2>
      <a:lt2>
        <a:srgbClr val="EEEEEE"/>
      </a:lt2>
      <a:accent1>
        <a:srgbClr val="E32A21"/>
      </a:accent1>
      <a:accent2>
        <a:srgbClr val="B9251D"/>
      </a:accent2>
      <a:accent3>
        <a:srgbClr val="E32A21"/>
      </a:accent3>
      <a:accent4>
        <a:srgbClr val="B9251D"/>
      </a:accent4>
      <a:accent5>
        <a:srgbClr val="73C400"/>
      </a:accent5>
      <a:accent6>
        <a:srgbClr val="0071DB"/>
      </a:accent6>
      <a:hlink>
        <a:srgbClr val="0071DB"/>
      </a:hlink>
      <a:folHlink>
        <a:srgbClr val="73C400"/>
      </a:folHlink>
    </a:clrScheme>
    <a:fontScheme name="Firstbeat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rstbeat Dark">
  <a:themeElements>
    <a:clrScheme name="Firstbeat">
      <a:dk1>
        <a:srgbClr val="2A2723"/>
      </a:dk1>
      <a:lt1>
        <a:srgbClr val="FFFFFF"/>
      </a:lt1>
      <a:dk2>
        <a:srgbClr val="E32A21"/>
      </a:dk2>
      <a:lt2>
        <a:srgbClr val="EEEEEE"/>
      </a:lt2>
      <a:accent1>
        <a:srgbClr val="E32A21"/>
      </a:accent1>
      <a:accent2>
        <a:srgbClr val="B9251D"/>
      </a:accent2>
      <a:accent3>
        <a:srgbClr val="E32A21"/>
      </a:accent3>
      <a:accent4>
        <a:srgbClr val="B9251D"/>
      </a:accent4>
      <a:accent5>
        <a:srgbClr val="73C400"/>
      </a:accent5>
      <a:accent6>
        <a:srgbClr val="0071DB"/>
      </a:accent6>
      <a:hlink>
        <a:srgbClr val="0071DB"/>
      </a:hlink>
      <a:folHlink>
        <a:srgbClr val="73C4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5929</TotalTime>
  <Words>278</Words>
  <Application>Microsoft Office PowerPoint</Application>
  <PresentationFormat>Laajakuva</PresentationFormat>
  <Paragraphs>76</Paragraphs>
  <Slides>7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Bold</vt:lpstr>
      <vt:lpstr>Calibri Light</vt:lpstr>
      <vt:lpstr>Nimbus Sans Light</vt:lpstr>
      <vt:lpstr>NimbusSan</vt:lpstr>
      <vt:lpstr>Trebuchet MS</vt:lpstr>
      <vt:lpstr>Wingdings</vt:lpstr>
      <vt:lpstr>FirstBeat</vt:lpstr>
      <vt:lpstr>Firstbeat Dark</vt:lpstr>
      <vt:lpstr>PowerPoint-esitys</vt:lpstr>
      <vt:lpstr>FIRSTBEAT HYVINVOINTIANALYYSI</vt:lpstr>
      <vt:lpstr>HYVINVOINTIANALYYSI KÄYTÄNNÖSSÄ</vt:lpstr>
      <vt:lpstr>ASIAKKAAMME KERTOVAT OIVALLUKSISTAAN</vt:lpstr>
      <vt:lpstr>KATSO VIDEOT HYVINVOINTIANALYYSISTA</vt:lpstr>
      <vt:lpstr>FIRSTBEAT ON SUORITUSKYVYN JA HYVINVOINNIN EDELLÄKÄVIJÄ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S</dc:creator>
  <cp:lastModifiedBy>Essi Vesala</cp:lastModifiedBy>
  <cp:revision>223</cp:revision>
  <dcterms:created xsi:type="dcterms:W3CDTF">2015-12-14T08:37:08Z</dcterms:created>
  <dcterms:modified xsi:type="dcterms:W3CDTF">2018-12-20T10:28:59Z</dcterms:modified>
</cp:coreProperties>
</file>