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40" r:id="rId3"/>
  </p:sldMasterIdLst>
  <p:notesMasterIdLst>
    <p:notesMasterId r:id="rId16"/>
  </p:notesMasterIdLst>
  <p:handoutMasterIdLst>
    <p:handoutMasterId r:id="rId17"/>
  </p:handoutMasterIdLst>
  <p:sldIdLst>
    <p:sldId id="692" r:id="rId4"/>
    <p:sldId id="700" r:id="rId5"/>
    <p:sldId id="618" r:id="rId6"/>
    <p:sldId id="619" r:id="rId7"/>
    <p:sldId id="694" r:id="rId8"/>
    <p:sldId id="695" r:id="rId9"/>
    <p:sldId id="696" r:id="rId10"/>
    <p:sldId id="626" r:id="rId11"/>
    <p:sldId id="693" r:id="rId12"/>
    <p:sldId id="698" r:id="rId13"/>
    <p:sldId id="699" r:id="rId14"/>
    <p:sldId id="697" r:id="rId1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any Presentation" id="{57391B76-E4E2-9C45-83BB-2F3246772206}">
          <p14:sldIdLst>
            <p14:sldId id="692"/>
            <p14:sldId id="700"/>
            <p14:sldId id="618"/>
            <p14:sldId id="619"/>
            <p14:sldId id="694"/>
            <p14:sldId id="695"/>
            <p14:sldId id="696"/>
            <p14:sldId id="626"/>
            <p14:sldId id="693"/>
            <p14:sldId id="698"/>
            <p14:sldId id="699"/>
            <p14:sldId id="6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AB2F"/>
    <a:srgbClr val="DE0000"/>
    <a:srgbClr val="549329"/>
    <a:srgbClr val="70C337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89319" autoAdjust="0"/>
  </p:normalViewPr>
  <p:slideViewPr>
    <p:cSldViewPr snapToGrid="0" snapToObjects="1">
      <p:cViewPr varScale="1">
        <p:scale>
          <a:sx n="92" d="100"/>
          <a:sy n="92" d="100"/>
        </p:scale>
        <p:origin x="566" y="67"/>
      </p:cViewPr>
      <p:guideLst/>
    </p:cSldViewPr>
  </p:slideViewPr>
  <p:outlineViewPr>
    <p:cViewPr>
      <p:scale>
        <a:sx n="33" d="100"/>
        <a:sy n="33" d="100"/>
      </p:scale>
      <p:origin x="-24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42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1DD14-BD59-4741-9D9C-58B10A49F339}" type="datetimeFigureOut">
              <a:rPr lang="fi-FI" smtClean="0"/>
              <a:t>7.11.2018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B1483-BB31-48DA-8BD2-439D59E6CD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8640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8EB7-D500-0E49-96C5-CC4D0E867CE3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35E5-D57A-344F-864A-55C22215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38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0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382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Case 2016</a:t>
            </a:r>
          </a:p>
        </p:txBody>
      </p:sp>
    </p:spTree>
    <p:extLst>
      <p:ext uri="{BB962C8B-B14F-4D97-AF65-F5344CB8AC3E}">
        <p14:creationId xmlns:p14="http://schemas.microsoft.com/office/powerpoint/2010/main" val="1689370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Case 2016</a:t>
            </a:r>
          </a:p>
        </p:txBody>
      </p:sp>
    </p:spTree>
    <p:extLst>
      <p:ext uri="{BB962C8B-B14F-4D97-AF65-F5344CB8AC3E}">
        <p14:creationId xmlns:p14="http://schemas.microsoft.com/office/powerpoint/2010/main" val="45539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2800" baseline="0" dirty="0"/>
          </a:p>
        </p:txBody>
      </p:sp>
    </p:spTree>
    <p:extLst>
      <p:ext uri="{BB962C8B-B14F-4D97-AF65-F5344CB8AC3E}">
        <p14:creationId xmlns:p14="http://schemas.microsoft.com/office/powerpoint/2010/main" val="3055479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01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9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672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Author </a:t>
            </a:r>
            <a:r>
              <a:rPr lang="fi-FI" dirty="0" err="1"/>
              <a:t>Name</a:t>
            </a:r>
            <a:r>
              <a:rPr lang="fi-FI" dirty="0"/>
              <a:t> etc.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2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6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8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98118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1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Author </a:t>
            </a:r>
            <a:r>
              <a:rPr lang="fi-FI" dirty="0" err="1"/>
              <a:t>Name</a:t>
            </a:r>
            <a:r>
              <a:rPr lang="fi-FI" dirty="0"/>
              <a:t> etc.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62707" y="2142000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62707" y="3918218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930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26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400"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85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8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744579"/>
            <a:ext cx="10032756" cy="4346462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bg2"/>
              </a:buClr>
              <a:buFont typeface="Arial" charset="0"/>
              <a:buChar char="•"/>
              <a:tabLst/>
              <a:defRPr sz="2200" baseline="0"/>
            </a:lvl2pPr>
            <a:lvl3pPr marL="500063" indent="-269875">
              <a:tabLst/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00" y="636480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02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bg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1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9547" y="577516"/>
            <a:ext cx="5546558" cy="5582651"/>
          </a:xfrm>
        </p:spPr>
        <p:txBody>
          <a:bodyPr anchor="ctr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l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4836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2989" y="577516"/>
            <a:ext cx="5089358" cy="5582651"/>
          </a:xfrm>
        </p:spPr>
        <p:txBody>
          <a:bodyPr anchor="ctr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l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1064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i-FI" dirty="0"/>
              <a:t>SLIDE HEADLINE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9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51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29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i-FI" dirty="0"/>
              <a:t>SLIDE HEADLINE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40133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9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995055" y="2129968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95055" y="3894155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244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2389" y="613612"/>
            <a:ext cx="8746959" cy="5450304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3200" baseline="0">
                <a:latin typeface="+mn-lt"/>
              </a:defRPr>
            </a:lvl1pPr>
            <a:lvl2pPr marL="7938" indent="0" algn="ctr">
              <a:buNone/>
              <a:defRPr sz="2800">
                <a:latin typeface="+mn-lt"/>
              </a:defRPr>
            </a:lvl2pPr>
            <a:lvl3pPr marL="7938" indent="0" algn="ctr">
              <a:buFontTx/>
              <a:buNone/>
              <a:defRPr sz="2200">
                <a:latin typeface="+mn-lt"/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Centered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  <a:p>
            <a:pPr lvl="2"/>
            <a:r>
              <a:rPr lang="fi-FI" dirty="0"/>
              <a:t>Even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389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46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Author </a:t>
            </a:r>
            <a:r>
              <a:rPr lang="fi-FI" dirty="0" err="1"/>
              <a:t>Name</a:t>
            </a:r>
            <a:r>
              <a:rPr lang="fi-FI" dirty="0"/>
              <a:t> etc.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83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400"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398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995055" y="2129968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95055" y="3894155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2510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596980"/>
            <a:ext cx="9968361" cy="4494061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923506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25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 - Lif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9283" y="1804736"/>
            <a:ext cx="9968362" cy="442403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900"/>
              </a:spcAft>
              <a:defRPr sz="22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0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37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63" y="1239253"/>
            <a:ext cx="5149516" cy="4932946"/>
          </a:xfrm>
        </p:spPr>
        <p:txBody>
          <a:bodyPr lIns="0" tIns="0" rIns="0" bIns="0"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642" y="1239253"/>
            <a:ext cx="5149516" cy="4932946"/>
          </a:xfrm>
        </p:spPr>
        <p:txBody>
          <a:bodyPr/>
          <a:lstStyle/>
          <a:p>
            <a:pPr lvl="0"/>
            <a:r>
              <a:rPr lang="fi-FI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89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77225" y="529390"/>
            <a:ext cx="5333250" cy="56909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49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5955632" cy="1875600"/>
          </a:xfrm>
        </p:spPr>
        <p:txBody>
          <a:bodyPr lIns="540000" tIns="0" rIns="540000" bIns="0"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4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596980"/>
            <a:ext cx="9968361" cy="4494061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923506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2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45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9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59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88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85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82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98118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 - Lif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9283" y="1804736"/>
            <a:ext cx="9968362" cy="442403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900"/>
              </a:spcAft>
              <a:defRPr sz="22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0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2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63" y="1239253"/>
            <a:ext cx="5149516" cy="4932946"/>
          </a:xfrm>
        </p:spPr>
        <p:txBody>
          <a:bodyPr lIns="0" tIns="0" rIns="0" bIns="0"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642" y="1239253"/>
            <a:ext cx="5149516" cy="4932946"/>
          </a:xfrm>
        </p:spPr>
        <p:txBody>
          <a:bodyPr/>
          <a:lstStyle/>
          <a:p>
            <a:pPr lvl="0"/>
            <a:r>
              <a:rPr lang="fi-FI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7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77225" y="529390"/>
            <a:ext cx="5333250" cy="56909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1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5955632" cy="1875600"/>
          </a:xfrm>
        </p:spPr>
        <p:txBody>
          <a:bodyPr lIns="540000" tIns="0" rIns="540000" bIns="0"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8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Heartbeat</a:t>
            </a:r>
            <a:r>
              <a:rPr lang="fi-FI" dirty="0"/>
              <a:t>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for </a:t>
            </a:r>
            <a:r>
              <a:rPr lang="fi-FI" dirty="0" err="1"/>
              <a:t>bigger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</a:t>
            </a:r>
            <a:r>
              <a:rPr lang="fi-FI" dirty="0" err="1"/>
              <a:t>Bacon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corned</a:t>
            </a:r>
            <a:r>
              <a:rPr lang="fi-FI" dirty="0"/>
              <a:t> </a:t>
            </a:r>
            <a:r>
              <a:rPr lang="fi-FI" dirty="0" err="1"/>
              <a:t>beef</a:t>
            </a:r>
            <a:r>
              <a:rPr lang="fi-FI" dirty="0"/>
              <a:t> </a:t>
            </a:r>
            <a:r>
              <a:rPr lang="fi-FI" dirty="0" err="1"/>
              <a:t>turducken</a:t>
            </a:r>
            <a:r>
              <a:rPr lang="fi-FI" dirty="0"/>
              <a:t> </a:t>
            </a:r>
            <a:r>
              <a:rPr lang="fi-FI" dirty="0" err="1"/>
              <a:t>pastrami</a:t>
            </a:r>
            <a:r>
              <a:rPr lang="fi-FI" dirty="0"/>
              <a:t>, salami </a:t>
            </a:r>
            <a:r>
              <a:rPr lang="fi-FI" dirty="0" err="1"/>
              <a:t>ball</a:t>
            </a:r>
            <a:r>
              <a:rPr lang="fi-FI" dirty="0"/>
              <a:t> tip </a:t>
            </a:r>
            <a:r>
              <a:rPr lang="fi-FI" dirty="0" err="1"/>
              <a:t>brisket</a:t>
            </a:r>
            <a:r>
              <a:rPr lang="fi-FI" dirty="0"/>
              <a:t> </a:t>
            </a:r>
            <a:r>
              <a:rPr lang="fi-FI" dirty="0" err="1"/>
              <a:t>boudin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One </a:t>
            </a:r>
            <a:r>
              <a:rPr lang="fi-FI" dirty="0" err="1"/>
              <a:t>indentation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bullets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bulletpoint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3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. Here.</a:t>
            </a:r>
          </a:p>
          <a:p>
            <a:pPr lvl="4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25" r:id="rId2"/>
    <p:sldLayoutId id="2147483729" r:id="rId3"/>
    <p:sldLayoutId id="2147483690" r:id="rId4"/>
    <p:sldLayoutId id="2147483731" r:id="rId5"/>
    <p:sldLayoutId id="2147483664" r:id="rId6"/>
    <p:sldLayoutId id="2147483670" r:id="rId7"/>
    <p:sldLayoutId id="2147483733" r:id="rId8"/>
    <p:sldLayoutId id="2147483722" r:id="rId9"/>
    <p:sldLayoutId id="2147483713" r:id="rId10"/>
    <p:sldLayoutId id="2147483717" r:id="rId11"/>
    <p:sldLayoutId id="2147483718" r:id="rId12"/>
    <p:sldLayoutId id="2147483719" r:id="rId13"/>
    <p:sldLayoutId id="2147483724" r:id="rId14"/>
    <p:sldLayoutId id="2147483671" r:id="rId15"/>
    <p:sldLayoutId id="214748373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None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30188" indent="-2222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tx2"/>
        </a:buClr>
        <a:buSzPct val="100000"/>
        <a:buFont typeface="Arial" charset="0"/>
        <a:buChar char="•"/>
        <a:tabLst/>
        <a:defRPr sz="2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622300" marR="0" indent="-263525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89852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112838" indent="-21431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Heartbeat</a:t>
            </a:r>
            <a:r>
              <a:rPr lang="fi-FI" dirty="0"/>
              <a:t>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for </a:t>
            </a:r>
            <a:r>
              <a:rPr lang="fi-FI" dirty="0" err="1"/>
              <a:t>bigger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</a:t>
            </a:r>
            <a:r>
              <a:rPr lang="fi-FI" dirty="0" err="1"/>
              <a:t>Bacon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corned</a:t>
            </a:r>
            <a:r>
              <a:rPr lang="fi-FI" dirty="0"/>
              <a:t> </a:t>
            </a:r>
            <a:r>
              <a:rPr lang="fi-FI" dirty="0" err="1"/>
              <a:t>beef</a:t>
            </a:r>
            <a:r>
              <a:rPr lang="fi-FI" dirty="0"/>
              <a:t> </a:t>
            </a:r>
            <a:r>
              <a:rPr lang="fi-FI" dirty="0" err="1"/>
              <a:t>turducken</a:t>
            </a:r>
            <a:r>
              <a:rPr lang="fi-FI" dirty="0"/>
              <a:t> </a:t>
            </a:r>
            <a:r>
              <a:rPr lang="fi-FI" dirty="0" err="1"/>
              <a:t>pastrami</a:t>
            </a:r>
            <a:r>
              <a:rPr lang="fi-FI" dirty="0"/>
              <a:t>, salami </a:t>
            </a:r>
            <a:r>
              <a:rPr lang="fi-FI" dirty="0" err="1"/>
              <a:t>ball</a:t>
            </a:r>
            <a:r>
              <a:rPr lang="fi-FI" dirty="0"/>
              <a:t> tip </a:t>
            </a:r>
            <a:r>
              <a:rPr lang="fi-FI" dirty="0" err="1"/>
              <a:t>brisket</a:t>
            </a:r>
            <a:r>
              <a:rPr lang="fi-FI" dirty="0"/>
              <a:t> </a:t>
            </a:r>
            <a:r>
              <a:rPr lang="fi-FI" dirty="0" err="1"/>
              <a:t>boudin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One </a:t>
            </a:r>
            <a:r>
              <a:rPr lang="fi-FI" dirty="0" err="1"/>
              <a:t>indentation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bullet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bullet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. Here.</a:t>
            </a:r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.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really</a:t>
            </a:r>
            <a:r>
              <a:rPr lang="fi-FI" dirty="0"/>
              <a:t> </a:t>
            </a:r>
            <a:r>
              <a:rPr lang="fi-FI" dirty="0" err="1"/>
              <a:t>smaller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00" y="636480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79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6" r:id="rId3"/>
    <p:sldLayoutId id="2147483730" r:id="rId4"/>
    <p:sldLayoutId id="2147483728" r:id="rId5"/>
    <p:sldLayoutId id="2147483727" r:id="rId6"/>
    <p:sldLayoutId id="2147483714" r:id="rId7"/>
    <p:sldLayoutId id="2147483715" r:id="rId8"/>
    <p:sldLayoutId id="2147483681" r:id="rId9"/>
    <p:sldLayoutId id="2147483734" r:id="rId10"/>
    <p:sldLayoutId id="2147483735" r:id="rId11"/>
    <p:sldLayoutId id="2147483736" r:id="rId12"/>
    <p:sldLayoutId id="2147483682" r:id="rId13"/>
    <p:sldLayoutId id="2147483688" r:id="rId14"/>
    <p:sldLayoutId id="214748373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1200"/>
        </a:spcAft>
        <a:buFont typeface="Arial"/>
        <a:buNone/>
        <a:defRPr sz="2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68288" indent="-2603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bg2"/>
        </a:buClr>
        <a:buFont typeface="Arial" charset="0"/>
        <a:buChar char="•"/>
        <a:tabLst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538163" indent="-307975" algn="l" defTabSz="914400" rtl="0" eaLnBrk="1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755650" indent="-255588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025525" indent="-217488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Heartbeat</a:t>
            </a:r>
            <a:r>
              <a:rPr lang="fi-FI" dirty="0"/>
              <a:t>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for </a:t>
            </a:r>
            <a:r>
              <a:rPr lang="fi-FI" dirty="0" err="1"/>
              <a:t>bigger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</a:t>
            </a:r>
            <a:r>
              <a:rPr lang="fi-FI" dirty="0" err="1"/>
              <a:t>Bacon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corned</a:t>
            </a:r>
            <a:r>
              <a:rPr lang="fi-FI" dirty="0"/>
              <a:t> </a:t>
            </a:r>
            <a:r>
              <a:rPr lang="fi-FI" dirty="0" err="1"/>
              <a:t>beef</a:t>
            </a:r>
            <a:r>
              <a:rPr lang="fi-FI" dirty="0"/>
              <a:t> </a:t>
            </a:r>
            <a:r>
              <a:rPr lang="fi-FI" dirty="0" err="1"/>
              <a:t>turducken</a:t>
            </a:r>
            <a:r>
              <a:rPr lang="fi-FI" dirty="0"/>
              <a:t> </a:t>
            </a:r>
            <a:r>
              <a:rPr lang="fi-FI" dirty="0" err="1"/>
              <a:t>pastrami</a:t>
            </a:r>
            <a:r>
              <a:rPr lang="fi-FI" dirty="0"/>
              <a:t>, salami </a:t>
            </a:r>
            <a:r>
              <a:rPr lang="fi-FI" dirty="0" err="1"/>
              <a:t>ball</a:t>
            </a:r>
            <a:r>
              <a:rPr lang="fi-FI" dirty="0"/>
              <a:t> tip </a:t>
            </a:r>
            <a:r>
              <a:rPr lang="fi-FI" dirty="0" err="1"/>
              <a:t>brisket</a:t>
            </a:r>
            <a:r>
              <a:rPr lang="fi-FI" dirty="0"/>
              <a:t> </a:t>
            </a:r>
            <a:r>
              <a:rPr lang="fi-FI" dirty="0" err="1"/>
              <a:t>boudin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One </a:t>
            </a:r>
            <a:r>
              <a:rPr lang="fi-FI" dirty="0" err="1"/>
              <a:t>indentation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bullets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bulletpoint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3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. Here.</a:t>
            </a:r>
          </a:p>
          <a:p>
            <a:pPr lvl="4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6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None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30188" indent="-2222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tx2"/>
        </a:buClr>
        <a:buSzPct val="100000"/>
        <a:buFont typeface="Arial" charset="0"/>
        <a:buChar char="•"/>
        <a:tabLst/>
        <a:defRPr sz="2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622300" marR="0" indent="-263525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89852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112838" indent="-21431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gif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jpeg"/><Relationship Id="rId9" Type="http://schemas.openxmlformats.org/officeDocument/2006/relationships/image" Target="../media/image16.gif"/><Relationship Id="rId14" Type="http://schemas.openxmlformats.org/officeDocument/2006/relationships/image" Target="../media/image21.jpe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HYVINVOINTIANALYYSI: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EDUT YRITYKSILLE</a:t>
            </a:r>
            <a:br>
              <a:rPr lang="fi-FI" dirty="0"/>
            </a:b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" y="2487600"/>
            <a:ext cx="5486400" cy="132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17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406048" y="5079255"/>
            <a:ext cx="9376163" cy="1156409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2A16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31615" y="1920838"/>
            <a:ext cx="2563186" cy="276546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2A16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21003" y="1920838"/>
            <a:ext cx="2563186" cy="276546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2A16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219025" y="1920838"/>
            <a:ext cx="2563186" cy="276546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32A16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21003" y="1214137"/>
            <a:ext cx="2563186" cy="780321"/>
          </a:xfrm>
          <a:prstGeom prst="rect">
            <a:avLst/>
          </a:prstGeom>
          <a:solidFill>
            <a:srgbClr val="E32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31615" y="1214137"/>
            <a:ext cx="2563186" cy="780321"/>
          </a:xfrm>
          <a:prstGeom prst="rect">
            <a:avLst/>
          </a:prstGeom>
          <a:solidFill>
            <a:srgbClr val="E32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19025" y="1214137"/>
            <a:ext cx="2563186" cy="780321"/>
          </a:xfrm>
          <a:prstGeom prst="rect">
            <a:avLst/>
          </a:prstGeom>
          <a:solidFill>
            <a:srgbClr val="E32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TULOKSET SYNTYVÄT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4973" y="5229934"/>
            <a:ext cx="2359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+mj-lt"/>
              </a:rPr>
              <a:t>Henkilöstöriskien hallinta ja alentaminen: </a:t>
            </a:r>
            <a:r>
              <a:rPr lang="fi-FI" sz="1600" dirty="0">
                <a:solidFill>
                  <a:srgbClr val="92D050"/>
                </a:solidFill>
                <a:latin typeface="+mj-lt"/>
              </a:rPr>
              <a:t>3-7% </a:t>
            </a:r>
            <a:r>
              <a:rPr lang="fi-FI" sz="1600" dirty="0">
                <a:latin typeface="+mj-lt"/>
              </a:rPr>
              <a:t>ohjataan työterveyteen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25291" y="3388635"/>
            <a:ext cx="232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Jokainen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työntekijä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tekee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noin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3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elämäntapatavoitetta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00341" y="4058796"/>
            <a:ext cx="2581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88 % </a:t>
            </a:r>
            <a:r>
              <a:rPr lang="fi-FI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kokee voivansa paremmin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37416" y="3401870"/>
            <a:ext cx="25447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85 %</a:t>
            </a:r>
            <a:r>
              <a:rPr lang="en-US" sz="1400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kokee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olevansa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tehokkaampi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työpäivän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aikana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/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4821003" y="4045729"/>
            <a:ext cx="2563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82 % </a:t>
            </a:r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elämäntapamuutoksista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0" algn="ctr"/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toteutuu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23343" y="4042428"/>
            <a:ext cx="2179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96 % </a:t>
            </a:r>
            <a:r>
              <a:rPr lang="fi-FI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suosittelee mittausta </a:t>
            </a:r>
            <a:endParaRPr lang="fi-FI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6626" y="5236056"/>
            <a:ext cx="21470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+mj-lt"/>
              </a:rPr>
              <a:t>Työvireys nousee ja tulokset paranevat</a:t>
            </a:r>
          </a:p>
          <a:p>
            <a:endParaRPr lang="fi-FI" sz="1600" dirty="0">
              <a:latin typeface="+mj-lt"/>
            </a:endParaRPr>
          </a:p>
          <a:p>
            <a:endParaRPr lang="fi-FI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23342" y="3388635"/>
            <a:ext cx="217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3</a:t>
            </a:r>
            <a:r>
              <a:rPr lang="fi-FI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vuorokauden mittaus työssä ja vapaa-ajalla</a:t>
            </a:r>
            <a:endParaRPr lang="fi-FI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3267" y="5231243"/>
            <a:ext cx="24187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+mj-lt"/>
              </a:rPr>
              <a:t>Sairaspoissaolokulut laskevat jopa </a:t>
            </a:r>
            <a:r>
              <a:rPr lang="fi-FI" sz="1600" dirty="0">
                <a:solidFill>
                  <a:srgbClr val="92D050"/>
                </a:solidFill>
                <a:latin typeface="+mj-lt"/>
              </a:rPr>
              <a:t>25%-60%</a:t>
            </a:r>
          </a:p>
          <a:p>
            <a:endParaRPr lang="fi-FI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0950" y="1405470"/>
            <a:ext cx="285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+mj-lt"/>
              </a:rPr>
              <a:t>MITTAUS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82780" y="1284971"/>
            <a:ext cx="284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+mj-lt"/>
              </a:rPr>
              <a:t>MUUTOKSET </a:t>
            </a:r>
          </a:p>
          <a:p>
            <a:pPr algn="ctr"/>
            <a:r>
              <a:rPr lang="fi-FI" dirty="0">
                <a:solidFill>
                  <a:schemeClr val="bg1"/>
                </a:solidFill>
                <a:latin typeface="+mj-lt"/>
              </a:rPr>
              <a:t>ELÄMÄNTAVOISSA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37416" y="1400866"/>
            <a:ext cx="254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+mj-lt"/>
              </a:rPr>
              <a:t>VAIKUTUKSET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35" y="2128495"/>
            <a:ext cx="1128176" cy="11281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792" y="2199550"/>
            <a:ext cx="1047262" cy="10472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48" y="1994459"/>
            <a:ext cx="1469576" cy="146957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13" y="5163931"/>
            <a:ext cx="963002" cy="9630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72" y="2735922"/>
            <a:ext cx="568342" cy="56834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64" y="2735922"/>
            <a:ext cx="568342" cy="5683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93086" y="536192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86326" y="536192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145196" y="536192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REFERENSSIASIAKKAITAMME</a:t>
            </a:r>
          </a:p>
        </p:txBody>
      </p:sp>
      <p:sp>
        <p:nvSpPr>
          <p:cNvPr id="6" name="Rectangle 5"/>
          <p:cNvSpPr/>
          <p:nvPr/>
        </p:nvSpPr>
        <p:spPr>
          <a:xfrm>
            <a:off x="703681" y="3198403"/>
            <a:ext cx="30924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i-FI" sz="1600" dirty="0">
                <a:latin typeface="Calibri Light" panose="020F0302020204030204" pitchFamily="34" charset="0"/>
              </a:rPr>
              <a:t>”</a:t>
            </a:r>
            <a:r>
              <a:rPr lang="fi-FI" sz="1600" i="1" dirty="0">
                <a:latin typeface="Calibri Light" panose="020F0302020204030204" pitchFamily="34" charset="0"/>
              </a:rPr>
              <a:t> Firstbeat auttoi asiantuntijoitamme löytämään sopivat tavat </a:t>
            </a:r>
            <a:r>
              <a:rPr lang="fi-FI" sz="1600" i="1" dirty="0">
                <a:solidFill>
                  <a:srgbClr val="FF0000"/>
                </a:solidFill>
                <a:latin typeface="Calibri Light" panose="020F0302020204030204" pitchFamily="34" charset="0"/>
              </a:rPr>
              <a:t>pitää huolta itsestään ja suoriutumaan paremmin työstään</a:t>
            </a:r>
            <a:r>
              <a:rPr lang="fi-FI" sz="1600" i="1" dirty="0">
                <a:latin typeface="Calibri Light" panose="020F0302020204030204" pitchFamily="34" charset="0"/>
              </a:rPr>
              <a:t>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703681" y="4597030"/>
            <a:ext cx="30924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i-FI" sz="1600" dirty="0">
                <a:latin typeface="Calibri Light" panose="020F0302020204030204" pitchFamily="34" charset="0"/>
              </a:rPr>
              <a:t>- </a:t>
            </a:r>
            <a:r>
              <a:rPr lang="fi-FI" sz="1600" b="1" dirty="0">
                <a:latin typeface="Calibri Light" panose="020F0302020204030204" pitchFamily="34" charset="0"/>
              </a:rPr>
              <a:t>Marja Kanigan</a:t>
            </a:r>
            <a:r>
              <a:rPr lang="fi-FI" sz="1600" dirty="0">
                <a:latin typeface="Calibri Light" panose="020F0302020204030204" pitchFamily="34" charset="0"/>
              </a:rPr>
              <a:t>, Henkilöstöjohtaja, EY</a:t>
            </a:r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719591" y="5290405"/>
            <a:ext cx="310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1600" dirty="0">
                <a:latin typeface="Calibri Light" panose="020F0302020204030204" pitchFamily="34" charset="0"/>
              </a:rPr>
              <a:t>Koko henkilöstö osallistui </a:t>
            </a:r>
            <a:br>
              <a:rPr lang="fi-FI" altLang="fi-FI" sz="1600" dirty="0">
                <a:latin typeface="Calibri Light" panose="020F0302020204030204" pitchFamily="34" charset="0"/>
              </a:rPr>
            </a:br>
            <a:r>
              <a:rPr lang="fi-FI" altLang="fi-FI" sz="1600" dirty="0">
                <a:latin typeface="Calibri Light" panose="020F0302020204030204" pitchFamily="34" charset="0"/>
              </a:rPr>
              <a:t>Työkykykartoitukseen</a:t>
            </a:r>
          </a:p>
        </p:txBody>
      </p:sp>
      <p:pic>
        <p:nvPicPr>
          <p:cNvPr id="9" name="Picture 4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45" y="1521299"/>
            <a:ext cx="1049865" cy="11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30" y="1594514"/>
            <a:ext cx="1465910" cy="110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11892" y="3198403"/>
            <a:ext cx="31654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i-FI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”Pääsemme rakentavasti kiinni juuri niihin asioihin, jotka vaikuttavat </a:t>
            </a:r>
            <a:r>
              <a:rPr lang="fi-FI" sz="16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arjen kuormitukseen</a:t>
            </a:r>
            <a:r>
              <a:rPr lang="fi-FI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.”</a:t>
            </a:r>
          </a:p>
          <a:p>
            <a:pPr algn="ctr">
              <a:defRPr/>
            </a:pPr>
            <a:endParaRPr lang="fi-FI" sz="1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defRPr/>
            </a:pPr>
            <a:endParaRPr lang="fi-FI" sz="1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fi-FI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Annukka Sistonen</a:t>
            </a:r>
            <a:r>
              <a:rPr lang="fi-FI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Työhyvinvointikoordinaattori, Salon Kaupunki</a:t>
            </a:r>
          </a:p>
          <a:p>
            <a:pPr algn="ctr" eaLnBrk="1" hangingPunct="1">
              <a:defRPr/>
            </a:pP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>
              <a:defRPr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750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henkilöä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osallistui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Työkykykartoitukseen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poissaolot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vähenivät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30 %</a:t>
            </a:r>
          </a:p>
          <a:p>
            <a:pPr eaLnBrk="1" hangingPunct="1">
              <a:defRPr/>
            </a:pPr>
            <a:endParaRPr lang="en-US" sz="1600" dirty="0">
              <a:latin typeface="Calibri Light" panose="020F0302020204030204" pitchFamily="34" charset="0"/>
            </a:endParaRPr>
          </a:p>
          <a:p>
            <a:pPr eaLnBrk="1" hangingPunct="1">
              <a:defRPr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pic>
        <p:nvPicPr>
          <p:cNvPr id="15" name="Picture 2" descr="http://www.firstbeat.fi/userData/firstbeat/images/1272879599_VR_logo-144x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073" y="2052694"/>
            <a:ext cx="1312011" cy="5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410389" y="3198403"/>
            <a:ext cx="3051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i-FI" sz="1600" i="1" dirty="0">
                <a:latin typeface="Calibri Light" panose="020F0302020204030204" pitchFamily="34" charset="0"/>
              </a:rPr>
              <a:t>”Firstbeatin menetelmä on yksilöä herättävä. Olemme saaneet tarjottua Työkykykartoituksen avulla työntekijöille </a:t>
            </a:r>
            <a:r>
              <a:rPr lang="fi-FI" sz="1600" i="1" dirty="0">
                <a:solidFill>
                  <a:srgbClr val="FF0000"/>
                </a:solidFill>
                <a:latin typeface="Calibri Light" panose="020F0302020204030204" pitchFamily="34" charset="0"/>
              </a:rPr>
              <a:t>juuri heidän tarvitsemaansa apua</a:t>
            </a:r>
            <a:r>
              <a:rPr lang="fi-FI" sz="1600" i="1" dirty="0">
                <a:latin typeface="Calibri Light" panose="020F0302020204030204" pitchFamily="34" charset="0"/>
              </a:rPr>
              <a:t> ja tukea.”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42898" y="4802630"/>
            <a:ext cx="28638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i-FI" sz="1600" dirty="0">
                <a:latin typeface="Calibri Light" panose="020F0302020204030204" pitchFamily="34" charset="0"/>
              </a:rPr>
              <a:t>- </a:t>
            </a:r>
            <a:r>
              <a:rPr lang="fi-FI" sz="1600" b="1" dirty="0">
                <a:latin typeface="Calibri Light" panose="020F0302020204030204" pitchFamily="34" charset="0"/>
              </a:rPr>
              <a:t>Liisa Ilvesmäki-Saarinen</a:t>
            </a:r>
            <a:r>
              <a:rPr lang="fi-FI" sz="1600" dirty="0">
                <a:latin typeface="Calibri Light" panose="020F0302020204030204" pitchFamily="34" charset="0"/>
              </a:rPr>
              <a:t>, Hyvinvointipäällikkö, VR</a:t>
            </a:r>
          </a:p>
        </p:txBody>
      </p:sp>
    </p:spTree>
    <p:extLst>
      <p:ext uri="{BB962C8B-B14F-4D97-AF65-F5344CB8AC3E}">
        <p14:creationId xmlns:p14="http://schemas.microsoft.com/office/powerpoint/2010/main" val="48051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Adobe Arabic" pitchFamily="18" charset="-78"/>
              </a:rPr>
              <a:t>MITEN HYVINVOINTIA TYYPILLISESTI PARANNETAAN?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/>
              <a:t>Kuormitustekijöiden tunnistaminen ja parempi stressinhallinta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/>
              <a:t>Palauttavien hetkien lisääminen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/>
              <a:t>Sopivan liikunnan löytäminen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/>
              <a:t>Unen lisääminen (34%)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/>
              <a:t>Nautintoaineiden käytön vähentäminen</a:t>
            </a:r>
          </a:p>
          <a:p>
            <a:pPr>
              <a:buClr>
                <a:schemeClr val="tx2"/>
              </a:buClr>
            </a:pPr>
            <a:endParaRPr lang="fi-FI"/>
          </a:p>
          <a:p>
            <a:pPr>
              <a:buClr>
                <a:schemeClr val="tx2"/>
              </a:buClr>
            </a:pPr>
            <a:r>
              <a:rPr lang="fi-FI" sz="2000"/>
              <a:t>Lähde</a:t>
            </a:r>
            <a:r>
              <a:rPr lang="en-US" sz="2000"/>
              <a:t>: </a:t>
            </a:r>
            <a:r>
              <a:rPr lang="fi-FI" sz="2000"/>
              <a:t>Firstbeatin</a:t>
            </a:r>
            <a:r>
              <a:rPr lang="en-US" sz="2000"/>
              <a:t> </a:t>
            </a:r>
            <a:r>
              <a:rPr lang="fi-FI" sz="2000"/>
              <a:t>tietokanta</a:t>
            </a:r>
            <a:r>
              <a:rPr lang="en-US" sz="2000"/>
              <a:t> 100 000 </a:t>
            </a:r>
            <a:r>
              <a:rPr lang="fi-FI" sz="2000"/>
              <a:t>asiakasmittausta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i-FI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7" b="27"/>
          <a:stretch>
            <a:fillRect/>
          </a:stretch>
        </p:blipFill>
        <p:spPr>
          <a:xfrm>
            <a:off x="6593306" y="8709"/>
            <a:ext cx="5598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9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half" idx="1"/>
          </p:nvPr>
        </p:nvSpPr>
        <p:spPr>
          <a:xfrm>
            <a:off x="489285" y="1596980"/>
            <a:ext cx="6128082" cy="4494061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2000"/>
              <a:t>Perustettu Jyväskylässä v. 2002</a:t>
            </a:r>
            <a:endParaRPr lang="en-US" sz="200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2000"/>
              <a:t>Yli 20 vuoden tutkimustyö ja kokemus sykkeeseen ja sykevaihteluun perustuvista menetelmistä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2000"/>
              <a:t>Lähtöisin Kilpa- ja huippu-urheilun tutkimuskeskuksesta (KIHU)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sz="2000"/>
              <a:t>Ainutlaatuinen digitaalinen mallimme kehon fysiologiasta muuttaa sykedatan henkilökohtaiseksi palautteeksi ja toimenpiteiksi 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SzTx/>
            </a:pPr>
            <a:r>
              <a:rPr lang="fi-FI" sz="2000"/>
              <a:t>Firstbeat tuo lähes laboratoriotarkan ja </a:t>
            </a:r>
            <a:br>
              <a:rPr lang="fi-FI" sz="2000"/>
            </a:br>
            <a:r>
              <a:rPr lang="fi-FI" sz="2000"/>
              <a:t>huippu-urheilijoiden suosiman analyysin </a:t>
            </a:r>
            <a:br>
              <a:rPr lang="fi-FI" sz="2000"/>
            </a:br>
            <a:r>
              <a:rPr lang="fi-FI" sz="2000"/>
              <a:t>hyödyt kaikkien saataville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285" y="384285"/>
            <a:ext cx="6128083" cy="923506"/>
          </a:xfrm>
        </p:spPr>
        <p:txBody>
          <a:bodyPr>
            <a:normAutofit/>
          </a:bodyPr>
          <a:lstStyle/>
          <a:p>
            <a:r>
              <a:rPr lang="fi-FI"/>
              <a:t>FIRSTBEAT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42" y="5795877"/>
            <a:ext cx="310339" cy="310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505" y="5831013"/>
            <a:ext cx="1445809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E32A21"/>
                </a:solidFill>
                <a:effectLst/>
                <a:uLnTx/>
                <a:uFillTx/>
                <a:latin typeface="Calibri Bold"/>
                <a:ea typeface="+mn-ea"/>
                <a:cs typeface="Myriad Pro"/>
              </a:rPr>
              <a:t>HALLITSE STRESSIÄ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89" y="5795877"/>
            <a:ext cx="310339" cy="310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301" y="5773051"/>
            <a:ext cx="311015" cy="310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99367" y="5831396"/>
            <a:ext cx="1898709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E32A21"/>
                </a:solidFill>
                <a:effectLst/>
                <a:uLnTx/>
                <a:uFillTx/>
                <a:latin typeface="Calibri Bold"/>
                <a:ea typeface="+mn-ea"/>
                <a:cs typeface="Myriad Pro"/>
              </a:rPr>
              <a:t>PALAUDU PAREMMIN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84573" y="5808187"/>
            <a:ext cx="157034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E32A21"/>
                </a:solidFill>
                <a:effectLst/>
                <a:uLnTx/>
                <a:uFillTx/>
                <a:latin typeface="Calibri Bold"/>
                <a:ea typeface="+mn-ea"/>
                <a:cs typeface="Myriad Pro"/>
              </a:rPr>
              <a:t>LIIKU OIKEIN</a:t>
            </a:r>
          </a:p>
        </p:txBody>
      </p:sp>
    </p:spTree>
    <p:extLst>
      <p:ext uri="{BB962C8B-B14F-4D97-AF65-F5344CB8AC3E}">
        <p14:creationId xmlns:p14="http://schemas.microsoft.com/office/powerpoint/2010/main" val="427659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srgbClr val="2A2723"/>
                </a:solidFill>
              </a:rPr>
              <a:t>Huippu-urheilu</a:t>
            </a:r>
            <a:endParaRPr lang="fi-FI" b="0" dirty="0">
              <a:solidFill>
                <a:srgbClr val="2A2723"/>
              </a:solidFill>
            </a:endParaRPr>
          </a:p>
          <a:p>
            <a:pPr lvl="1">
              <a:buClr>
                <a:srgbClr val="E32A21"/>
              </a:buClr>
              <a:buSzTx/>
            </a:pPr>
            <a:r>
              <a:rPr lang="fi-FI" dirty="0">
                <a:solidFill>
                  <a:srgbClr val="2A2723"/>
                </a:solidFill>
              </a:rPr>
              <a:t>Yli 1000 huippujoukkuetta käyttää Firstbeatia voittaakseen maailman kilpailluimmilla areenoilla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Kuluttajatuotteet	</a:t>
            </a:r>
          </a:p>
          <a:p>
            <a:pPr lvl="1"/>
            <a:r>
              <a:rPr lang="fi-FI" dirty="0">
                <a:latin typeface="Calibri Light" panose="020F0302020204030204" pitchFamily="34" charset="0"/>
              </a:rPr>
              <a:t>Firstbeatin analytiikkaa yli 90 kuluttajatuotteessa mm. sykemittarit ja älykellot.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Työ ja hyvinvointi</a:t>
            </a:r>
          </a:p>
          <a:p>
            <a:pPr lvl="1"/>
            <a:r>
              <a:rPr lang="fi-FI" dirty="0"/>
              <a:t>Firstbeat on edelläkävijä hyvinvoinnin mittauksissa. Hyvinvointianalyysi on tehty jo yli 300,000 työntekijälle.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FIRSTBEAT ON SUORITUSKYVYN JA HYVINVOINNIN EDELLÄKÄVIJÄ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11" y="3824644"/>
            <a:ext cx="576054" cy="57605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845914" y="2914573"/>
            <a:ext cx="2799723" cy="3125117"/>
            <a:chOff x="845914" y="2803398"/>
            <a:chExt cx="2799723" cy="3125117"/>
          </a:xfrm>
        </p:grpSpPr>
        <p:pic>
          <p:nvPicPr>
            <p:cNvPr id="7" name="Picture 31" descr="new-york-rangers-logo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884" y="5317698"/>
              <a:ext cx="660627" cy="610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5914" y="5328862"/>
              <a:ext cx="680205" cy="520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redbull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85" y="2884602"/>
              <a:ext cx="625548" cy="468557"/>
            </a:xfrm>
            <a:prstGeom prst="rect">
              <a:avLst/>
            </a:prstGeom>
          </p:spPr>
        </p:pic>
        <p:pic>
          <p:nvPicPr>
            <p:cNvPr id="10" name="Picture 41" descr="Chigago Bulls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07" y="3725256"/>
              <a:ext cx="484965" cy="57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Spanish football team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387" y="2807351"/>
              <a:ext cx="384674" cy="5788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0" t="4335" r="20336" b="2451"/>
            <a:stretch/>
          </p:blipFill>
          <p:spPr>
            <a:xfrm>
              <a:off x="2386837" y="2803398"/>
              <a:ext cx="501457" cy="58277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300" y="3738351"/>
              <a:ext cx="431420" cy="55981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731" y="2884602"/>
              <a:ext cx="616906" cy="5111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978" y="4658099"/>
              <a:ext cx="466625" cy="4666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265" y="4634366"/>
              <a:ext cx="383491" cy="4910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00918" y="3768602"/>
              <a:ext cx="490359" cy="55939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2061" y="5328669"/>
              <a:ext cx="395108" cy="55674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58106" y="4631792"/>
              <a:ext cx="503938" cy="518336"/>
            </a:xfrm>
            <a:prstGeom prst="rect">
              <a:avLst/>
            </a:prstGeom>
          </p:spPr>
        </p:pic>
        <p:pic>
          <p:nvPicPr>
            <p:cNvPr id="21" name="Picture 2" descr="http://seeklogo.com/images/S/Sao_Paulo_FC-logo-F9DBBF4DA6-seeklogo.com.gif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839" y="5358945"/>
              <a:ext cx="507230" cy="50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704" y="4615554"/>
              <a:ext cx="490520" cy="53793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8625180" y="2995777"/>
            <a:ext cx="2618174" cy="2316937"/>
            <a:chOff x="8625180" y="3067973"/>
            <a:chExt cx="2618174" cy="23169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150" y="3906387"/>
              <a:ext cx="549524" cy="54952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180" y="5136941"/>
              <a:ext cx="1079417" cy="1787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3753" y="3068386"/>
              <a:ext cx="383651" cy="38800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5620" y="4711838"/>
              <a:ext cx="1605547" cy="28654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728" y="4355108"/>
              <a:ext cx="1295655" cy="23557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4"/>
            <a:srcRect/>
            <a:stretch/>
          </p:blipFill>
          <p:spPr>
            <a:xfrm>
              <a:off x="8625181" y="3067973"/>
              <a:ext cx="716574" cy="32672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4"/>
            <a:srcRect/>
            <a:stretch/>
          </p:blipFill>
          <p:spPr>
            <a:xfrm>
              <a:off x="10654541" y="3849526"/>
              <a:ext cx="435599" cy="40833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8172" y="4742220"/>
              <a:ext cx="857792" cy="24257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413" y="4344358"/>
              <a:ext cx="603886" cy="25866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2428" y="3957370"/>
              <a:ext cx="1241285" cy="29440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329" y="5059742"/>
              <a:ext cx="1433970" cy="32516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5620" y="3539005"/>
              <a:ext cx="1209437" cy="30171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647" y="3604939"/>
              <a:ext cx="1065533" cy="15805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74" y="3071574"/>
              <a:ext cx="1269880" cy="374201"/>
            </a:xfrm>
            <a:prstGeom prst="rect">
              <a:avLst/>
            </a:prstGeom>
          </p:spPr>
        </p:pic>
      </p:grpSp>
      <p:grpSp>
        <p:nvGrpSpPr>
          <p:cNvPr id="48" name="Group 32"/>
          <p:cNvGrpSpPr/>
          <p:nvPr/>
        </p:nvGrpSpPr>
        <p:grpSpPr>
          <a:xfrm>
            <a:off x="8625180" y="2995777"/>
            <a:ext cx="2618174" cy="2316937"/>
            <a:chOff x="8625180" y="3067973"/>
            <a:chExt cx="2618174" cy="2316937"/>
          </a:xfrm>
        </p:grpSpPr>
        <p:pic>
          <p:nvPicPr>
            <p:cNvPr id="53" name="Picture 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637150" y="3906387"/>
              <a:ext cx="549524" cy="549524"/>
            </a:xfrm>
            <a:prstGeom prst="rect">
              <a:avLst/>
            </a:prstGeom>
          </p:spPr>
        </p:pic>
        <p:pic>
          <p:nvPicPr>
            <p:cNvPr id="55" name="Picture 3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625180" y="5136941"/>
              <a:ext cx="1079417" cy="178725"/>
            </a:xfrm>
            <a:prstGeom prst="rect">
              <a:avLst/>
            </a:prstGeom>
          </p:spPr>
        </p:pic>
        <p:pic>
          <p:nvPicPr>
            <p:cNvPr id="57" name="Picture 3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3753" y="3068386"/>
              <a:ext cx="383651" cy="388006"/>
            </a:xfrm>
            <a:prstGeom prst="rect">
              <a:avLst/>
            </a:prstGeom>
          </p:spPr>
        </p:pic>
        <p:pic>
          <p:nvPicPr>
            <p:cNvPr id="58" name="Picture 3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665620" y="4711838"/>
              <a:ext cx="1605547" cy="286548"/>
            </a:xfrm>
            <a:prstGeom prst="rect">
              <a:avLst/>
            </a:prstGeom>
          </p:spPr>
        </p:pic>
        <p:pic>
          <p:nvPicPr>
            <p:cNvPr id="59" name="Picture 4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215728" y="4355108"/>
              <a:ext cx="1295655" cy="235572"/>
            </a:xfrm>
            <a:prstGeom prst="rect">
              <a:avLst/>
            </a:prstGeom>
          </p:spPr>
        </p:pic>
        <p:pic>
          <p:nvPicPr>
            <p:cNvPr id="60" name="Picture 49"/>
            <p:cNvPicPr>
              <a:picLocks noChangeAspect="1"/>
            </p:cNvPicPr>
            <p:nvPr/>
          </p:nvPicPr>
          <p:blipFill rotWithShape="1">
            <a:blip r:embed="rId33"/>
            <a:srcRect l="18436" t="33719" r="17747" b="37508"/>
            <a:stretch/>
          </p:blipFill>
          <p:spPr>
            <a:xfrm>
              <a:off x="8625181" y="3067973"/>
              <a:ext cx="716574" cy="326729"/>
            </a:xfrm>
            <a:prstGeom prst="rect">
              <a:avLst/>
            </a:prstGeom>
          </p:spPr>
        </p:pic>
        <p:pic>
          <p:nvPicPr>
            <p:cNvPr id="61" name="Picture 50"/>
            <p:cNvPicPr>
              <a:picLocks noChangeAspect="1"/>
            </p:cNvPicPr>
            <p:nvPr/>
          </p:nvPicPr>
          <p:blipFill rotWithShape="1">
            <a:blip r:embed="rId34"/>
            <a:srcRect l="28133" t="29213" r="26056" b="31131"/>
            <a:stretch/>
          </p:blipFill>
          <p:spPr>
            <a:xfrm>
              <a:off x="10654541" y="3849526"/>
              <a:ext cx="435599" cy="408336"/>
            </a:xfrm>
            <a:prstGeom prst="rect">
              <a:avLst/>
            </a:prstGeom>
          </p:spPr>
        </p:pic>
        <p:pic>
          <p:nvPicPr>
            <p:cNvPr id="62" name="Picture 33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368172" y="4742220"/>
              <a:ext cx="857792" cy="242579"/>
            </a:xfrm>
            <a:prstGeom prst="rect">
              <a:avLst/>
            </a:prstGeom>
          </p:spPr>
        </p:pic>
        <p:pic>
          <p:nvPicPr>
            <p:cNvPr id="63" name="Picture 34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0608413" y="4344358"/>
              <a:ext cx="603886" cy="258667"/>
            </a:xfrm>
            <a:prstGeom prst="rect">
              <a:avLst/>
            </a:prstGeom>
          </p:spPr>
        </p:pic>
        <p:pic>
          <p:nvPicPr>
            <p:cNvPr id="64" name="Picture 35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292428" y="3957370"/>
              <a:ext cx="1241285" cy="294403"/>
            </a:xfrm>
            <a:prstGeom prst="rect">
              <a:avLst/>
            </a:prstGeom>
          </p:spPr>
        </p:pic>
        <p:pic>
          <p:nvPicPr>
            <p:cNvPr id="65" name="Picture 39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778329" y="5059742"/>
              <a:ext cx="1433970" cy="325168"/>
            </a:xfrm>
            <a:prstGeom prst="rect">
              <a:avLst/>
            </a:prstGeom>
          </p:spPr>
        </p:pic>
        <p:pic>
          <p:nvPicPr>
            <p:cNvPr id="66" name="Picture 44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8665620" y="3539005"/>
              <a:ext cx="1209437" cy="301715"/>
            </a:xfrm>
            <a:prstGeom prst="rect">
              <a:avLst/>
            </a:prstGeom>
          </p:spPr>
        </p:pic>
        <p:pic>
          <p:nvPicPr>
            <p:cNvPr id="67" name="Picture 48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0075647" y="3604939"/>
              <a:ext cx="1065533" cy="158052"/>
            </a:xfrm>
            <a:prstGeom prst="rect">
              <a:avLst/>
            </a:prstGeom>
          </p:spPr>
        </p:pic>
        <p:pic>
          <p:nvPicPr>
            <p:cNvPr id="68" name="Picture 5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973474" y="3071574"/>
              <a:ext cx="1269880" cy="374201"/>
            </a:xfrm>
            <a:prstGeom prst="rect">
              <a:avLst/>
            </a:prstGeom>
          </p:spPr>
        </p:pic>
      </p:grpSp>
      <p:grpSp>
        <p:nvGrpSpPr>
          <p:cNvPr id="103" name="Ryhmä 102"/>
          <p:cNvGrpSpPr/>
          <p:nvPr/>
        </p:nvGrpSpPr>
        <p:grpSpPr>
          <a:xfrm>
            <a:off x="4795331" y="3002168"/>
            <a:ext cx="2838786" cy="2636899"/>
            <a:chOff x="4744739" y="3332452"/>
            <a:chExt cx="2838786" cy="2636899"/>
          </a:xfrm>
        </p:grpSpPr>
        <p:pic>
          <p:nvPicPr>
            <p:cNvPr id="104" name="Picture 82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739" y="3332452"/>
              <a:ext cx="2838786" cy="2193607"/>
            </a:xfrm>
            <a:prstGeom prst="rect">
              <a:avLst/>
            </a:prstGeom>
          </p:spPr>
        </p:pic>
        <p:pic>
          <p:nvPicPr>
            <p:cNvPr id="105" name="Picture 83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278" y="5612560"/>
              <a:ext cx="1443382" cy="356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20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534" y="566198"/>
            <a:ext cx="5332177" cy="881729"/>
          </a:xfrm>
        </p:spPr>
        <p:txBody>
          <a:bodyPr/>
          <a:lstStyle/>
          <a:p>
            <a:r>
              <a:rPr lang="en-US" dirty="0"/>
              <a:t>FIRSTBEAT</a:t>
            </a:r>
            <a:br>
              <a:rPr lang="en-US" dirty="0"/>
            </a:br>
            <a:r>
              <a:rPr lang="en-US" dirty="0"/>
              <a:t>HYVINVOINTIANALYYSI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371643" y="2629396"/>
            <a:ext cx="5201095" cy="455996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Hallitse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stressiä</a:t>
            </a:r>
            <a:br>
              <a:rPr lang="en-US" dirty="0"/>
            </a:br>
            <a:r>
              <a:rPr lang="en-US" dirty="0" err="1"/>
              <a:t>Tunnista</a:t>
            </a:r>
            <a:r>
              <a:rPr lang="en-US" dirty="0"/>
              <a:t> </a:t>
            </a:r>
            <a:r>
              <a:rPr lang="en-US" dirty="0" err="1"/>
              <a:t>keskeiset</a:t>
            </a:r>
            <a:r>
              <a:rPr lang="en-US" dirty="0"/>
              <a:t> </a:t>
            </a:r>
            <a:r>
              <a:rPr lang="en-US" dirty="0" err="1"/>
              <a:t>kuormitustekijäsi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latin typeface="+mj-lt"/>
              </a:rPr>
              <a:t>Palaudu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paremmin</a:t>
            </a:r>
            <a:br>
              <a:rPr lang="en-US" dirty="0"/>
            </a:br>
            <a:r>
              <a:rPr lang="en-US" dirty="0" err="1"/>
              <a:t>Näe</a:t>
            </a:r>
            <a:r>
              <a:rPr lang="en-US" dirty="0"/>
              <a:t> </a:t>
            </a:r>
            <a:r>
              <a:rPr lang="en-US" dirty="0" err="1"/>
              <a:t>onko</a:t>
            </a:r>
            <a:r>
              <a:rPr lang="en-US" dirty="0"/>
              <a:t> </a:t>
            </a:r>
            <a:r>
              <a:rPr lang="en-US" dirty="0" err="1"/>
              <a:t>unesi</a:t>
            </a:r>
            <a:r>
              <a:rPr lang="en-US" dirty="0"/>
              <a:t> </a:t>
            </a:r>
            <a:r>
              <a:rPr lang="en-US" dirty="0" err="1"/>
              <a:t>palauttavaa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latin typeface="+mj-lt"/>
              </a:rPr>
              <a:t>Liiku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oikein</a:t>
            </a:r>
            <a:br>
              <a:rPr lang="en-US" dirty="0"/>
            </a:br>
            <a:r>
              <a:rPr lang="en-US" dirty="0" err="1"/>
              <a:t>Todenna</a:t>
            </a:r>
            <a:r>
              <a:rPr lang="en-US" dirty="0"/>
              <a:t> </a:t>
            </a:r>
            <a:r>
              <a:rPr lang="en-US" dirty="0" err="1"/>
              <a:t>liikuntasi</a:t>
            </a:r>
            <a:r>
              <a:rPr lang="en-US" dirty="0"/>
              <a:t> </a:t>
            </a:r>
            <a:r>
              <a:rPr lang="en-US" dirty="0" err="1"/>
              <a:t>vaikutukset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8" y="2593122"/>
            <a:ext cx="565485" cy="565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2" y="3833826"/>
            <a:ext cx="565485" cy="565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2" y="5074530"/>
            <a:ext cx="561960" cy="5607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57495" y="6133140"/>
            <a:ext cx="500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Hyvinvointi syntyy työssä, levossa ja vapaa-ajalla. 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06848" y="1596981"/>
            <a:ext cx="6128082" cy="730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None/>
              <a:defRPr sz="2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8288" indent="-2603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2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622300" marR="0" indent="-26352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9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89852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4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1112838" indent="-2143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tabLst/>
              <a:defRPr sz="1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75882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1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Mitattu</a:t>
            </a:r>
            <a:r>
              <a:rPr kumimoji="0" lang="en-US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 </a:t>
            </a:r>
            <a:r>
              <a:rPr kumimoji="0" lang="en-US" alt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tieto</a:t>
            </a:r>
            <a:r>
              <a:rPr kumimoji="0" lang="en-US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 </a:t>
            </a:r>
            <a:r>
              <a:rPr kumimoji="0" lang="en-US" alt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auttaa</a:t>
            </a:r>
            <a:r>
              <a:rPr kumimoji="0" lang="en-US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 </a:t>
            </a:r>
            <a:r>
              <a:rPr kumimoji="0" lang="en-US" alt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tunnistamaan</a:t>
            </a:r>
            <a:r>
              <a:rPr kumimoji="0" lang="en-US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 </a:t>
            </a:r>
            <a:r>
              <a:rPr kumimoji="0" lang="en-US" alt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hyvinvointiin</a:t>
            </a:r>
            <a:r>
              <a:rPr kumimoji="0" lang="en-US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 </a:t>
            </a:r>
            <a:r>
              <a:rPr kumimoji="0" lang="en-US" alt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vaikuttavat</a:t>
            </a:r>
            <a:r>
              <a:rPr kumimoji="0" lang="en-US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 </a:t>
            </a:r>
            <a:r>
              <a:rPr kumimoji="0" lang="en-US" alt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tekijät</a:t>
            </a:r>
            <a:endParaRPr kumimoji="0" lang="en-US" altLang="fi-FI" sz="2000" b="1" i="0" u="none" strike="noStrike" kern="1200" cap="none" spc="0" normalizeH="0" baseline="0" noProof="0" dirty="0">
              <a:ln>
                <a:noFill/>
              </a:ln>
              <a:solidFill>
                <a:srgbClr val="2A2723"/>
              </a:solidFill>
              <a:effectLst/>
              <a:uLnTx/>
              <a:uFillTx/>
              <a:latin typeface="Calibri Bold"/>
              <a:ea typeface="MS PGothic" panose="020B0600070205080204" pitchFamily="34" charset="-128"/>
              <a:cs typeface="Calibri Light" charset="0"/>
            </a:endParaRPr>
          </a:p>
        </p:txBody>
      </p:sp>
      <p:pic>
        <p:nvPicPr>
          <p:cNvPr id="13" name="Kuvan paikkamerkki 12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755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2A2723"/>
                </a:solidFill>
              </a:rPr>
              <a:t>HYVINVOINTIANALYYSIN TAUSTA</a:t>
            </a:r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2915883" y="1639888"/>
            <a:ext cx="13589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Stressireaktiot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3571" y="1862138"/>
            <a:ext cx="13589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Palautuminen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5558" y="2913063"/>
            <a:ext cx="13604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3533" y="2954338"/>
            <a:ext cx="13604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Hapenkulutus</a:t>
            </a:r>
          </a:p>
        </p:txBody>
      </p:sp>
      <p:pic>
        <p:nvPicPr>
          <p:cNvPr id="8" name="Picture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63" y="2376488"/>
            <a:ext cx="228123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08343" y="4808761"/>
            <a:ext cx="25146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Kehon toiminta analysoidaan sykevälimittauksen (HRV) avulla</a:t>
            </a:r>
          </a:p>
        </p:txBody>
      </p:sp>
      <p:pic>
        <p:nvPicPr>
          <p:cNvPr id="11" name="Pictur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43" y="1666545"/>
            <a:ext cx="2738872" cy="27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25" y="1560061"/>
            <a:ext cx="2664347" cy="30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46598" y="4806982"/>
            <a:ext cx="22098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Sydämen sykeväli sisältää tietoa kehon toiminnoista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3208" y="3308350"/>
            <a:ext cx="1417638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Rentoutuminen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66386" y="4806982"/>
            <a:ext cx="27019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Firstbeat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raportoi ymmärrettävällä tavalla kehon hyvinvoinnista</a:t>
            </a:r>
          </a:p>
        </p:txBody>
      </p:sp>
      <p:sp>
        <p:nvSpPr>
          <p:cNvPr id="16" name="L-muoto 2"/>
          <p:cNvSpPr/>
          <p:nvPr/>
        </p:nvSpPr>
        <p:spPr>
          <a:xfrm rot="13500000">
            <a:off x="4304946" y="2751138"/>
            <a:ext cx="463550" cy="495300"/>
          </a:xfrm>
          <a:prstGeom prst="corner">
            <a:avLst>
              <a:gd name="adj1" fmla="val 16686"/>
              <a:gd name="adj2" fmla="val 16686"/>
            </a:avLst>
          </a:prstGeom>
          <a:solidFill>
            <a:srgbClr val="E32A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-muoto 2"/>
          <p:cNvSpPr/>
          <p:nvPr/>
        </p:nvSpPr>
        <p:spPr>
          <a:xfrm rot="13500000">
            <a:off x="7461347" y="2749038"/>
            <a:ext cx="463550" cy="495300"/>
          </a:xfrm>
          <a:prstGeom prst="corner">
            <a:avLst>
              <a:gd name="adj1" fmla="val 16686"/>
              <a:gd name="adj2" fmla="val 16686"/>
            </a:avLst>
          </a:prstGeom>
          <a:solidFill>
            <a:srgbClr val="E32A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98" y="1640666"/>
            <a:ext cx="1921103" cy="2627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84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MITÄ HYVINVOINTIANALYYSI TARJOAA YRITYKSELLESI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  <a:defRPr/>
            </a:pPr>
            <a:r>
              <a:rPr lang="fi-FI" sz="2800" b="1" dirty="0">
                <a:solidFill>
                  <a:srgbClr val="E32A21"/>
                </a:solidFill>
              </a:rPr>
              <a:t>Mitattavaa tietoa hyvinvoinnista: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Jokaiselle</a:t>
            </a:r>
            <a:r>
              <a:rPr lang="en-US" dirty="0"/>
              <a:t> </a:t>
            </a:r>
            <a:r>
              <a:rPr lang="en-US" dirty="0" err="1"/>
              <a:t>työntekijälle</a:t>
            </a:r>
            <a:r>
              <a:rPr lang="en-US" dirty="0"/>
              <a:t> </a:t>
            </a:r>
            <a:r>
              <a:rPr lang="en-US" dirty="0" err="1"/>
              <a:t>keinot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hyvinvoinnin</a:t>
            </a:r>
            <a:r>
              <a:rPr lang="en-US" dirty="0"/>
              <a:t> </a:t>
            </a:r>
            <a:r>
              <a:rPr lang="en-US" dirty="0" err="1"/>
              <a:t>rakentamiseen</a:t>
            </a:r>
            <a:r>
              <a:rPr lang="en-US" dirty="0"/>
              <a:t> </a:t>
            </a:r>
            <a:r>
              <a:rPr lang="fi-F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(henkilökohtainen raportti </a:t>
            </a:r>
            <a:br>
              <a:rPr lang="fi-F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jokaiselle työntekijälle)</a:t>
            </a:r>
            <a:endParaRPr lang="fi-FI" sz="180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dirty="0"/>
              <a:t>Näe miten organisaatiosi voi </a:t>
            </a:r>
            <a:r>
              <a:rPr lang="fi-F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(anonyymi ryhmäraportti)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dirty="0"/>
              <a:t>Kohdista hyvinvoinnin investoinnit oikein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dirty="0"/>
              <a:t>Vaikuta riskiryhmiin ajoissa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dirty="0"/>
              <a:t>Pienennä työkyvyttömyysriskiä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dirty="0"/>
              <a:t>Vähennä sairauslomista koituvia kustannuksia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dirty="0"/>
              <a:t>Uutta ja innostavaa rutiinitarkastusten rinnalle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KENELLE HYVINVOINTIANALYYSI SOPII?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altLang="fi-FI" sz="2400"/>
              <a:t>Avain- ja johtoryhmille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altLang="fi-FI" sz="2400"/>
              <a:t>Hyvinvointiprojektina koko henkilöstölle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altLang="fi-FI" sz="2400"/>
              <a:t>Osana työterveystarkastusta, esim.</a:t>
            </a:r>
          </a:p>
          <a:p>
            <a:pPr marL="1028700" lvl="1"/>
            <a:r>
              <a:rPr lang="fi-FI" altLang="fi-FI" sz="2000"/>
              <a:t> Paljon matkustaville </a:t>
            </a:r>
          </a:p>
          <a:p>
            <a:pPr marL="1028700" lvl="1"/>
            <a:r>
              <a:rPr lang="fi-FI" altLang="fi-FI" sz="2000"/>
              <a:t> Vuorotyötä tekeville </a:t>
            </a:r>
          </a:p>
          <a:p>
            <a:pPr marL="1028700" lvl="1"/>
            <a:r>
              <a:rPr lang="fi-FI" altLang="fi-FI" sz="2000"/>
              <a:t> Fyysisesti kuormittavaa työtä tekeville</a:t>
            </a:r>
          </a:p>
          <a:p>
            <a:pPr marL="768350" lvl="1" indent="0">
              <a:buNone/>
            </a:pPr>
            <a:endParaRPr lang="fi-FI" altLang="fi-FI" sz="2000"/>
          </a:p>
        </p:txBody>
      </p:sp>
    </p:spTree>
    <p:extLst>
      <p:ext uri="{BB962C8B-B14F-4D97-AF65-F5344CB8AC3E}">
        <p14:creationId xmlns:p14="http://schemas.microsoft.com/office/powerpoint/2010/main" val="270938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/>
          <a:srcRect b="11480"/>
          <a:stretch/>
        </p:blipFill>
        <p:spPr>
          <a:xfrm>
            <a:off x="4215519" y="5369169"/>
            <a:ext cx="3485986" cy="944862"/>
          </a:xfrm>
          <a:prstGeom prst="rect">
            <a:avLst/>
          </a:prstGeom>
          <a:ln>
            <a:noFill/>
          </a:ln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4"/>
          <a:srcRect b="7435"/>
          <a:stretch/>
        </p:blipFill>
        <p:spPr>
          <a:xfrm>
            <a:off x="7540626" y="5369169"/>
            <a:ext cx="3584877" cy="96207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03" y="1729418"/>
            <a:ext cx="10029600" cy="330181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78201" y="267189"/>
            <a:ext cx="832485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all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Arial" pitchFamily="34" charset="0"/>
              </a:rPr>
              <a:t>Miltä sinun päiväsi näyttää?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2A2723"/>
              </a:solidFill>
              <a:effectLst/>
              <a:uLnTx/>
              <a:uFillTx/>
              <a:latin typeface="Calibri Bold"/>
              <a:ea typeface="+mn-ea"/>
              <a:cs typeface="Arial" pitchFamily="34" charset="0"/>
            </a:endParaRPr>
          </a:p>
        </p:txBody>
      </p:sp>
      <p:sp>
        <p:nvSpPr>
          <p:cNvPr id="3" name="Tekstiruutu 2"/>
          <p:cNvSpPr txBox="1">
            <a:spLocks noChangeArrowheads="1"/>
          </p:cNvSpPr>
          <p:nvPr/>
        </p:nvSpPr>
        <p:spPr bwMode="auto">
          <a:xfrm>
            <a:off x="8338912" y="1008392"/>
            <a:ext cx="3095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141313"/>
                </a:solidFill>
                <a:latin typeface="Myriad Pro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rgbClr val="141313"/>
                </a:solidFill>
                <a:latin typeface="Myriad Pro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>
                <a:solidFill>
                  <a:srgbClr val="141313"/>
                </a:solidFill>
                <a:latin typeface="Myriad Pro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i="1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Bold"/>
                <a:ea typeface="+mn-ea"/>
                <a:cs typeface="Arial" panose="020B0604020202020204" pitchFamily="34" charset="0"/>
              </a:rPr>
              <a:t>Onko unesi palauttavaa?</a:t>
            </a:r>
          </a:p>
        </p:txBody>
      </p:sp>
      <p:sp>
        <p:nvSpPr>
          <p:cNvPr id="6" name="Tekstiruutu 5"/>
          <p:cNvSpPr txBox="1">
            <a:spLocks noChangeArrowheads="1"/>
          </p:cNvSpPr>
          <p:nvPr/>
        </p:nvSpPr>
        <p:spPr bwMode="auto">
          <a:xfrm>
            <a:off x="4787497" y="1008392"/>
            <a:ext cx="27531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141313"/>
                </a:solidFill>
                <a:latin typeface="Myriad Pro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rgbClr val="141313"/>
                </a:solidFill>
                <a:latin typeface="Myriad Pro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>
                <a:solidFill>
                  <a:srgbClr val="141313"/>
                </a:solidFill>
                <a:latin typeface="Myriad Pro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i="1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Bold"/>
                <a:ea typeface="+mn-ea"/>
                <a:cs typeface="Arial" panose="020B0604020202020204" pitchFamily="34" charset="0"/>
              </a:rPr>
              <a:t>Millaiset ovat liikuntasi terveys- ja kuntovaikutukset?</a:t>
            </a:r>
          </a:p>
        </p:txBody>
      </p:sp>
      <p:sp>
        <p:nvSpPr>
          <p:cNvPr id="8" name="Tekstiruutu 7"/>
          <p:cNvSpPr txBox="1">
            <a:spLocks noChangeArrowheads="1"/>
          </p:cNvSpPr>
          <p:nvPr/>
        </p:nvSpPr>
        <p:spPr bwMode="auto">
          <a:xfrm>
            <a:off x="1336903" y="988790"/>
            <a:ext cx="303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141313"/>
                </a:solidFill>
                <a:latin typeface="Myriad Pro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rgbClr val="141313"/>
                </a:solidFill>
                <a:latin typeface="Myriad Pro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>
                <a:solidFill>
                  <a:srgbClr val="141313"/>
                </a:solidFill>
                <a:latin typeface="Myriad Pro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i="1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Bold"/>
                <a:ea typeface="+mn-ea"/>
                <a:cs typeface="Arial" panose="020B0604020202020204" pitchFamily="34" charset="0"/>
              </a:rPr>
              <a:t>Palaudutko päivän aikana?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Bold"/>
                <a:ea typeface="+mn-ea"/>
                <a:cs typeface="Arial" panose="020B0604020202020204" pitchFamily="34" charset="0"/>
              </a:rPr>
              <a:t>(esim. tauot/rentoutuminen)?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60" y="5376643"/>
            <a:ext cx="3349297" cy="8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HYVINVOINTIANALYYSI KÄYTÄNNÖSSÄ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147" y="1395586"/>
            <a:ext cx="9343706" cy="51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23285"/>
      </p:ext>
    </p:extLst>
  </p:cSld>
  <p:clrMapOvr>
    <a:masterClrMapping/>
  </p:clrMapOvr>
</p:sld>
</file>

<file path=ppt/theme/theme1.xml><?xml version="1.0" encoding="utf-8"?>
<a:theme xmlns:a="http://schemas.openxmlformats.org/drawingml/2006/main" name="FirstBeat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Firstbeat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stbeat Dark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irstBeat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Firstbeat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10996</TotalTime>
  <Words>375</Words>
  <Application>Microsoft Office PowerPoint</Application>
  <PresentationFormat>Widescreen</PresentationFormat>
  <Paragraphs>98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MS PGothic</vt:lpstr>
      <vt:lpstr>Adobe Arabic</vt:lpstr>
      <vt:lpstr>Arial</vt:lpstr>
      <vt:lpstr>Calibri</vt:lpstr>
      <vt:lpstr>Calibri Bold</vt:lpstr>
      <vt:lpstr>Calibri Light</vt:lpstr>
      <vt:lpstr>Myriad Pro</vt:lpstr>
      <vt:lpstr>FirstBeat</vt:lpstr>
      <vt:lpstr>Firstbeat Dark</vt:lpstr>
      <vt:lpstr>1_FirstBeat</vt:lpstr>
      <vt:lpstr>HYVINVOINTIANALYYSI: EDUT YRITYKSILLE </vt:lpstr>
      <vt:lpstr>FIRSTBEAT</vt:lpstr>
      <vt:lpstr>FIRSTBEAT ON SUORITUSKYVYN JA HYVINVOINNIN EDELLÄKÄVIJÄ</vt:lpstr>
      <vt:lpstr>FIRSTBEAT HYVINVOINTIANALYYSI</vt:lpstr>
      <vt:lpstr>HYVINVOINTIANALYYSIN TAUSTA</vt:lpstr>
      <vt:lpstr>MITÄ HYVINVOINTIANALYYSI TARJOAA YRITYKSELLESI</vt:lpstr>
      <vt:lpstr>KENELLE HYVINVOINTIANALYYSI SOPII?</vt:lpstr>
      <vt:lpstr>PowerPoint Presentation</vt:lpstr>
      <vt:lpstr>HYVINVOINTIANALYYSI KÄYTÄNNÖSSÄ</vt:lpstr>
      <vt:lpstr>MITEN TULOKSET SYNTYVÄT</vt:lpstr>
      <vt:lpstr>REFERENSSIASIAKKAITAMME</vt:lpstr>
      <vt:lpstr>MITEN HYVINVOINTIA TYYPILLISESTI PARANNETAAN?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S</dc:creator>
  <cp:lastModifiedBy>Silja Pönkänen</cp:lastModifiedBy>
  <cp:revision>544</cp:revision>
  <cp:lastPrinted>2017-01-19T08:05:42Z</cp:lastPrinted>
  <dcterms:created xsi:type="dcterms:W3CDTF">2015-12-14T08:37:08Z</dcterms:created>
  <dcterms:modified xsi:type="dcterms:W3CDTF">2018-11-07T12:30:11Z</dcterms:modified>
</cp:coreProperties>
</file>