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5" r:id="rId3"/>
  </p:sldMasterIdLst>
  <p:notesMasterIdLst>
    <p:notesMasterId r:id="rId38"/>
  </p:notesMasterIdLst>
  <p:sldIdLst>
    <p:sldId id="524" r:id="rId4"/>
    <p:sldId id="387" r:id="rId5"/>
    <p:sldId id="388" r:id="rId6"/>
    <p:sldId id="376" r:id="rId7"/>
    <p:sldId id="390" r:id="rId8"/>
    <p:sldId id="391" r:id="rId9"/>
    <p:sldId id="434" r:id="rId10"/>
    <p:sldId id="435" r:id="rId11"/>
    <p:sldId id="441" r:id="rId12"/>
    <p:sldId id="471" r:id="rId13"/>
    <p:sldId id="472" r:id="rId14"/>
    <p:sldId id="436" r:id="rId15"/>
    <p:sldId id="437" r:id="rId16"/>
    <p:sldId id="473" r:id="rId17"/>
    <p:sldId id="438" r:id="rId18"/>
    <p:sldId id="439" r:id="rId19"/>
    <p:sldId id="474" r:id="rId20"/>
    <p:sldId id="443" r:id="rId21"/>
    <p:sldId id="444" r:id="rId22"/>
    <p:sldId id="445" r:id="rId23"/>
    <p:sldId id="475" r:id="rId24"/>
    <p:sldId id="446" r:id="rId25"/>
    <p:sldId id="476" r:id="rId26"/>
    <p:sldId id="477" r:id="rId27"/>
    <p:sldId id="704" r:id="rId28"/>
    <p:sldId id="705" r:id="rId29"/>
    <p:sldId id="693" r:id="rId30"/>
    <p:sldId id="448" r:id="rId31"/>
    <p:sldId id="478" r:id="rId32"/>
    <p:sldId id="450" r:id="rId33"/>
    <p:sldId id="452" r:id="rId34"/>
    <p:sldId id="479" r:id="rId35"/>
    <p:sldId id="451" r:id="rId36"/>
    <p:sldId id="26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514590502602399"/>
          <c:y val="3.3449348539817403E-2"/>
          <c:w val="0.86369148153721298"/>
          <c:h val="0.87353105402081799"/>
        </c:manualLayout>
      </c:layout>
      <c:lineChart>
        <c:grouping val="standard"/>
        <c:varyColors val="0"/>
        <c:ser>
          <c:idx val="2"/>
          <c:order val="0"/>
          <c:tx>
            <c:v>Physically active (&gt;3h/week)</c:v>
          </c:tx>
          <c:spPr>
            <a:ln w="38100"/>
          </c:spPr>
          <c:marker>
            <c:spPr>
              <a:ln w="38100"/>
            </c:spPr>
          </c:marker>
          <c:cat>
            <c:strRef>
              <c:f>'[Chart in Microsoft Word]Sheet1'!$B$9:$H$10</c:f>
              <c:strCache>
                <c:ptCount val="7"/>
                <c:pt idx="0">
                  <c:v>Mon</c:v>
                </c:pt>
                <c:pt idx="1">
                  <c:v>Tue</c:v>
                </c:pt>
                <c:pt idx="2">
                  <c:v>Wed</c:v>
                </c:pt>
                <c:pt idx="3">
                  <c:v>Thu</c:v>
                </c:pt>
                <c:pt idx="4">
                  <c:v>Fri</c:v>
                </c:pt>
                <c:pt idx="5">
                  <c:v>Sat</c:v>
                </c:pt>
                <c:pt idx="6">
                  <c:v>Sun</c:v>
                </c:pt>
              </c:strCache>
            </c:strRef>
          </c:cat>
          <c:val>
            <c:numRef>
              <c:f>'[Chart in Microsoft Word]Sheet1'!$B$13:$H$13</c:f>
              <c:numCache>
                <c:formatCode>General</c:formatCode>
                <c:ptCount val="7"/>
                <c:pt idx="0">
                  <c:v>15</c:v>
                </c:pt>
                <c:pt idx="1">
                  <c:v>14</c:v>
                </c:pt>
                <c:pt idx="2">
                  <c:v>16</c:v>
                </c:pt>
                <c:pt idx="3">
                  <c:v>9</c:v>
                </c:pt>
                <c:pt idx="4">
                  <c:v>5</c:v>
                </c:pt>
                <c:pt idx="5">
                  <c:v>-4</c:v>
                </c:pt>
                <c:pt idx="6">
                  <c:v>7.5</c:v>
                </c:pt>
              </c:numCache>
            </c:numRef>
          </c:val>
          <c:smooth val="0"/>
          <c:extLst>
            <c:ext xmlns:c16="http://schemas.microsoft.com/office/drawing/2014/chart" uri="{C3380CC4-5D6E-409C-BE32-E72D297353CC}">
              <c16:uniqueId val="{00000000-8353-41FF-8466-E85B108C627C}"/>
            </c:ext>
          </c:extLst>
        </c:ser>
        <c:ser>
          <c:idx val="1"/>
          <c:order val="1"/>
          <c:tx>
            <c:v>Moderately active (30min - 3h/week)</c:v>
          </c:tx>
          <c:spPr>
            <a:ln w="38100">
              <a:solidFill>
                <a:srgbClr val="4F81BD"/>
              </a:solidFill>
            </a:ln>
          </c:spPr>
          <c:marker>
            <c:spPr>
              <a:solidFill>
                <a:schemeClr val="accent1"/>
              </a:solidFill>
              <a:ln w="38100">
                <a:solidFill>
                  <a:srgbClr val="4F81BD"/>
                </a:solidFill>
              </a:ln>
            </c:spPr>
          </c:marker>
          <c:cat>
            <c:strRef>
              <c:f>'[Chart in Microsoft Word]Sheet1'!$B$9:$H$10</c:f>
              <c:strCache>
                <c:ptCount val="7"/>
                <c:pt idx="0">
                  <c:v>Mon</c:v>
                </c:pt>
                <c:pt idx="1">
                  <c:v>Tue</c:v>
                </c:pt>
                <c:pt idx="2">
                  <c:v>Wed</c:v>
                </c:pt>
                <c:pt idx="3">
                  <c:v>Thu</c:v>
                </c:pt>
                <c:pt idx="4">
                  <c:v>Fri</c:v>
                </c:pt>
                <c:pt idx="5">
                  <c:v>Sat</c:v>
                </c:pt>
                <c:pt idx="6">
                  <c:v>Sun</c:v>
                </c:pt>
              </c:strCache>
            </c:strRef>
          </c:cat>
          <c:val>
            <c:numRef>
              <c:f>'[Chart in Microsoft Word]Sheet1'!$B$12:$H$12</c:f>
              <c:numCache>
                <c:formatCode>General</c:formatCode>
                <c:ptCount val="7"/>
                <c:pt idx="0">
                  <c:v>1</c:v>
                </c:pt>
                <c:pt idx="1">
                  <c:v>-2</c:v>
                </c:pt>
                <c:pt idx="2">
                  <c:v>-4</c:v>
                </c:pt>
                <c:pt idx="3">
                  <c:v>-7.5</c:v>
                </c:pt>
                <c:pt idx="4">
                  <c:v>-11.5</c:v>
                </c:pt>
                <c:pt idx="5">
                  <c:v>-18</c:v>
                </c:pt>
                <c:pt idx="6">
                  <c:v>-2</c:v>
                </c:pt>
              </c:numCache>
            </c:numRef>
          </c:val>
          <c:smooth val="0"/>
          <c:extLst>
            <c:ext xmlns:c16="http://schemas.microsoft.com/office/drawing/2014/chart" uri="{C3380CC4-5D6E-409C-BE32-E72D297353CC}">
              <c16:uniqueId val="{00000001-8353-41FF-8466-E85B108C627C}"/>
            </c:ext>
          </c:extLst>
        </c:ser>
        <c:ser>
          <c:idx val="0"/>
          <c:order val="2"/>
          <c:tx>
            <c:v>Inactive (&lt;30min/week)</c:v>
          </c:tx>
          <c:spPr>
            <a:ln w="38100">
              <a:solidFill>
                <a:srgbClr val="C00000"/>
              </a:solidFill>
            </a:ln>
          </c:spPr>
          <c:marker>
            <c:spPr>
              <a:solidFill>
                <a:srgbClr val="C00000"/>
              </a:solidFill>
              <a:ln w="38100">
                <a:solidFill>
                  <a:srgbClr val="C00000"/>
                </a:solidFill>
              </a:ln>
            </c:spPr>
          </c:marker>
          <c:cat>
            <c:strRef>
              <c:f>'[Chart in Microsoft Word]Sheet1'!$B$9:$H$10</c:f>
              <c:strCache>
                <c:ptCount val="7"/>
                <c:pt idx="0">
                  <c:v>Mon</c:v>
                </c:pt>
                <c:pt idx="1">
                  <c:v>Tue</c:v>
                </c:pt>
                <c:pt idx="2">
                  <c:v>Wed</c:v>
                </c:pt>
                <c:pt idx="3">
                  <c:v>Thu</c:v>
                </c:pt>
                <c:pt idx="4">
                  <c:v>Fri</c:v>
                </c:pt>
                <c:pt idx="5">
                  <c:v>Sat</c:v>
                </c:pt>
                <c:pt idx="6">
                  <c:v>Sun</c:v>
                </c:pt>
              </c:strCache>
            </c:strRef>
          </c:cat>
          <c:val>
            <c:numRef>
              <c:f>'[Chart in Microsoft Word]Sheet1'!$B$11:$H$11</c:f>
              <c:numCache>
                <c:formatCode>General</c:formatCode>
                <c:ptCount val="7"/>
                <c:pt idx="0">
                  <c:v>-4</c:v>
                </c:pt>
                <c:pt idx="1">
                  <c:v>-8</c:v>
                </c:pt>
                <c:pt idx="2">
                  <c:v>-14.5</c:v>
                </c:pt>
                <c:pt idx="3">
                  <c:v>-19</c:v>
                </c:pt>
                <c:pt idx="4">
                  <c:v>-25</c:v>
                </c:pt>
                <c:pt idx="5">
                  <c:v>-20.5</c:v>
                </c:pt>
                <c:pt idx="6">
                  <c:v>-2.5</c:v>
                </c:pt>
              </c:numCache>
            </c:numRef>
          </c:val>
          <c:smooth val="0"/>
          <c:extLst>
            <c:ext xmlns:c16="http://schemas.microsoft.com/office/drawing/2014/chart" uri="{C3380CC4-5D6E-409C-BE32-E72D297353CC}">
              <c16:uniqueId val="{00000002-8353-41FF-8466-E85B108C627C}"/>
            </c:ext>
          </c:extLst>
        </c:ser>
        <c:dLbls>
          <c:showLegendKey val="0"/>
          <c:showVal val="0"/>
          <c:showCatName val="0"/>
          <c:showSerName val="0"/>
          <c:showPercent val="0"/>
          <c:showBubbleSize val="0"/>
        </c:dLbls>
        <c:marker val="1"/>
        <c:smooth val="0"/>
        <c:axId val="2128609288"/>
        <c:axId val="-2121705800"/>
      </c:lineChart>
      <c:catAx>
        <c:axId val="2128609288"/>
        <c:scaling>
          <c:orientation val="minMax"/>
        </c:scaling>
        <c:delete val="0"/>
        <c:axPos val="b"/>
        <c:numFmt formatCode="General" sourceLinked="0"/>
        <c:majorTickMark val="none"/>
        <c:minorTickMark val="none"/>
        <c:tickLblPos val="low"/>
        <c:txPr>
          <a:bodyPr/>
          <a:lstStyle/>
          <a:p>
            <a:pPr>
              <a:defRPr sz="1400" b="1"/>
            </a:pPr>
            <a:endParaRPr lang="en-US"/>
          </a:p>
        </c:txPr>
        <c:crossAx val="-2121705800"/>
        <c:crosses val="autoZero"/>
        <c:auto val="1"/>
        <c:lblAlgn val="ctr"/>
        <c:lblOffset val="100"/>
        <c:noMultiLvlLbl val="0"/>
      </c:catAx>
      <c:valAx>
        <c:axId val="-2121705800"/>
        <c:scaling>
          <c:orientation val="minMax"/>
          <c:max val="30"/>
          <c:min val="-30"/>
        </c:scaling>
        <c:delete val="0"/>
        <c:axPos val="l"/>
        <c:majorGridlines/>
        <c:title>
          <c:tx>
            <c:rich>
              <a:bodyPr rot="-5400000" vert="horz"/>
              <a:lstStyle/>
              <a:p>
                <a:pPr>
                  <a:defRPr/>
                </a:pPr>
                <a:r>
                  <a:rPr lang="en-US"/>
                  <a:t>Stress and recovery balance</a:t>
                </a:r>
              </a:p>
            </c:rich>
          </c:tx>
          <c:overlay val="0"/>
        </c:title>
        <c:numFmt formatCode="General" sourceLinked="1"/>
        <c:majorTickMark val="out"/>
        <c:minorTickMark val="none"/>
        <c:tickLblPos val="nextTo"/>
        <c:txPr>
          <a:bodyPr/>
          <a:lstStyle/>
          <a:p>
            <a:pPr>
              <a:defRPr b="0"/>
            </a:pPr>
            <a:endParaRPr lang="en-US"/>
          </a:p>
        </c:txPr>
        <c:crossAx val="2128609288"/>
        <c:crosses val="autoZero"/>
        <c:crossBetween val="between"/>
        <c:majorUnit val="10"/>
      </c:valAx>
    </c:plotArea>
    <c:plotVisOnly val="1"/>
    <c:dispBlanksAs val="gap"/>
    <c:showDLblsOverMax val="0"/>
  </c:chart>
  <c:txPr>
    <a:bodyPr/>
    <a:lstStyle/>
    <a:p>
      <a:pPr>
        <a:defRPr b="1">
          <a:latin typeface="Arial" pitchFamily="34" charset="0"/>
          <a:cs typeface="Arial" pitchFamily="34" charset="0"/>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0.72292</cdr:x>
      <cdr:y>0.84201</cdr:y>
    </cdr:from>
    <cdr:to>
      <cdr:x>0.93958</cdr:x>
      <cdr:y>0.92188</cdr:y>
    </cdr:to>
    <cdr:sp macro="" textlink="">
      <cdr:nvSpPr>
        <cdr:cNvPr id="2" name="TextBox 1"/>
        <cdr:cNvSpPr txBox="1"/>
      </cdr:nvSpPr>
      <cdr:spPr>
        <a:xfrm xmlns:a="http://schemas.openxmlformats.org/drawingml/2006/main">
          <a:off x="3305175" y="2309813"/>
          <a:ext cx="990600"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i-FI" sz="1100"/>
        </a:p>
      </cdr:txBody>
    </cdr:sp>
  </cdr:relSizeAnchor>
  <cdr:relSizeAnchor xmlns:cdr="http://schemas.openxmlformats.org/drawingml/2006/chartDrawing">
    <cdr:from>
      <cdr:x>0.67083</cdr:x>
      <cdr:y>0.69618</cdr:y>
    </cdr:from>
    <cdr:to>
      <cdr:x>1</cdr:x>
      <cdr:y>0.98785</cdr:y>
    </cdr:to>
    <cdr:sp macro="" textlink="">
      <cdr:nvSpPr>
        <cdr:cNvPr id="3" name="TextBox 2"/>
        <cdr:cNvSpPr txBox="1"/>
      </cdr:nvSpPr>
      <cdr:spPr>
        <a:xfrm xmlns:a="http://schemas.openxmlformats.org/drawingml/2006/main">
          <a:off x="3267075" y="1909763"/>
          <a:ext cx="1504950" cy="8001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i-FI"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E0A3F6-8A7A-4411-8165-62B07E189D2F}" type="datetimeFigureOut">
              <a:rPr lang="sv-SE" smtClean="0"/>
              <a:t>2018-12-17</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B1097-2628-4CB7-9E3D-1E69A7B80936}" type="slidenum">
              <a:rPr lang="sv-SE" smtClean="0"/>
              <a:t>‹#›</a:t>
            </a:fld>
            <a:endParaRPr lang="sv-SE"/>
          </a:p>
        </p:txBody>
      </p:sp>
    </p:spTree>
    <p:extLst>
      <p:ext uri="{BB962C8B-B14F-4D97-AF65-F5344CB8AC3E}">
        <p14:creationId xmlns:p14="http://schemas.microsoft.com/office/powerpoint/2010/main" val="421326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568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t>Busy manager</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164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t>Cleaner case</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2063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380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9660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4256256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327434" rtl="0" eaLnBrk="1" fontAlgn="auto" latinLnBrk="0" hangingPunct="1">
              <a:lnSpc>
                <a:spcPct val="100000"/>
              </a:lnSpc>
              <a:spcBef>
                <a:spcPts val="0"/>
              </a:spcBef>
              <a:spcAft>
                <a:spcPts val="0"/>
              </a:spcAft>
              <a:buClrTx/>
              <a:buSzTx/>
              <a:buFontTx/>
              <a:buNone/>
              <a:tabLst/>
              <a:defRPr/>
            </a:pPr>
            <a:fld id="{398C0F1E-E7CE-4C07-A01C-3BD4CF819F3B}" type="slidenum">
              <a:rPr kumimoji="0" lang="fi-FI"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27434" rtl="0" eaLnBrk="1" fontAlgn="auto" latinLnBrk="0" hangingPunct="1">
                <a:lnSpc>
                  <a:spcPct val="100000"/>
                </a:lnSpc>
                <a:spcBef>
                  <a:spcPts val="0"/>
                </a:spcBef>
                <a:spcAft>
                  <a:spcPts val="0"/>
                </a:spcAft>
                <a:buClrTx/>
                <a:buSzTx/>
                <a:buFontTx/>
                <a:buNone/>
                <a:tabLst/>
                <a:defRPr/>
              </a:pPr>
              <a:t>26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39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t>Case </a:t>
            </a:r>
            <a:r>
              <a:rPr lang="en-GB" dirty="0" err="1"/>
              <a:t>Heikkokuntoinen</a:t>
            </a:r>
            <a:r>
              <a:rPr lang="en-GB" dirty="0"/>
              <a:t> </a:t>
            </a:r>
            <a:r>
              <a:rPr lang="en-GB" dirty="0" err="1"/>
              <a:t>raudoittaja</a:t>
            </a:r>
            <a:endParaRPr lang="en-GB" dirty="0"/>
          </a:p>
          <a:p>
            <a:r>
              <a:rPr lang="en-GB" dirty="0"/>
              <a:t>Case </a:t>
            </a:r>
            <a:r>
              <a:rPr lang="en-GB" dirty="0" err="1"/>
              <a:t>Hyväkuntoisen</a:t>
            </a:r>
            <a:r>
              <a:rPr lang="en-GB" dirty="0"/>
              <a:t> </a:t>
            </a:r>
            <a:r>
              <a:rPr lang="en-GB" dirty="0" err="1"/>
              <a:t>kevyt</a:t>
            </a:r>
            <a:r>
              <a:rPr lang="en-GB" dirty="0"/>
              <a:t> </a:t>
            </a:r>
            <a:r>
              <a:rPr lang="en-GB" dirty="0" err="1"/>
              <a:t>liikunta</a:t>
            </a:r>
            <a:endParaRPr lang="en-GB"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8632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t>Case </a:t>
            </a:r>
            <a:r>
              <a:rPr lang="en-GB" dirty="0" err="1"/>
              <a:t>Heikkokuntoinen</a:t>
            </a:r>
            <a:r>
              <a:rPr lang="en-GB" dirty="0"/>
              <a:t> </a:t>
            </a:r>
            <a:r>
              <a:rPr lang="en-GB" dirty="0" err="1"/>
              <a:t>raudoittaja</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114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t>Case2016</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969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t>Case2016</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695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SE"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4159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t>Alcohol2013</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989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err="1"/>
              <a:t>busymom</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561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t>case2017</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011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err="1"/>
              <a:t>busymom</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1091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dirty="0"/>
              <a:t>case2017</a:t>
            </a: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735E5-D57A-344F-864A-55C22215C5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7443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Cover">
    <p:spTree>
      <p:nvGrpSpPr>
        <p:cNvPr id="1" name=""/>
        <p:cNvGrpSpPr/>
        <p:nvPr/>
      </p:nvGrpSpPr>
      <p:grpSpPr>
        <a:xfrm>
          <a:off x="0" y="0"/>
          <a:ext cx="0" cy="0"/>
          <a:chOff x="0" y="0"/>
          <a:chExt cx="0" cy="0"/>
        </a:xfrm>
      </p:grpSpPr>
      <p:sp>
        <p:nvSpPr>
          <p:cNvPr id="10" name="Text Placeholder 4"/>
          <p:cNvSpPr>
            <a:spLocks noGrp="1"/>
          </p:cNvSpPr>
          <p:nvPr>
            <p:ph type="body" sz="quarter" idx="10" hasCustomPrompt="1"/>
          </p:nvPr>
        </p:nvSpPr>
        <p:spPr>
          <a:xfrm>
            <a:off x="2408747" y="4547937"/>
            <a:ext cx="3794786" cy="1087610"/>
          </a:xfrm>
        </p:spPr>
        <p:txBody>
          <a:bodyPr/>
          <a:lstStyle>
            <a:lvl1pPr algn="l">
              <a:lnSpc>
                <a:spcPct val="110000"/>
              </a:lnSpc>
              <a:spcBef>
                <a:spcPts val="400"/>
              </a:spcBef>
              <a:spcAft>
                <a:spcPts val="800"/>
              </a:spcAft>
              <a:defRPr sz="1800" baseline="0"/>
            </a:lvl1pPr>
            <a:lvl2pPr marL="7938" indent="0" algn="l">
              <a:buNone/>
              <a:defRPr sz="1600"/>
            </a:lvl2pPr>
            <a:lvl3pPr marL="7938" indent="0" algn="ctr">
              <a:buFontTx/>
              <a:buNone/>
              <a:defRPr sz="1400"/>
            </a:lvl3pPr>
            <a:lvl4pPr algn="ctr">
              <a:defRPr/>
            </a:lvl4pPr>
            <a:lvl5pPr algn="ctr">
              <a:defRPr/>
            </a:lvl5pPr>
          </a:lstStyle>
          <a:p>
            <a:pPr lvl="0"/>
            <a:r>
              <a:rPr lang="fi-FI" dirty="0"/>
              <a:t>Author </a:t>
            </a:r>
            <a:r>
              <a:rPr lang="fi-FI" dirty="0" err="1"/>
              <a:t>Name</a:t>
            </a:r>
            <a:r>
              <a:rPr lang="fi-FI" dirty="0"/>
              <a:t> etc.</a:t>
            </a:r>
          </a:p>
          <a:p>
            <a:pPr lvl="1"/>
            <a:r>
              <a:rPr lang="fi-FI" dirty="0" err="1"/>
              <a:t>Indent</a:t>
            </a:r>
            <a:r>
              <a:rPr lang="fi-FI" dirty="0"/>
              <a:t> for </a:t>
            </a:r>
            <a:r>
              <a:rPr lang="fi-FI" dirty="0" err="1"/>
              <a:t>smaller</a:t>
            </a:r>
            <a:r>
              <a:rPr lang="fi-FI" dirty="0"/>
              <a:t> </a:t>
            </a:r>
            <a:r>
              <a:rPr lang="fi-FI" dirty="0" err="1"/>
              <a:t>text</a:t>
            </a:r>
            <a:r>
              <a:rPr lang="fi-FI" dirty="0"/>
              <a:t>.</a:t>
            </a:r>
          </a:p>
        </p:txBody>
      </p:sp>
      <p:sp>
        <p:nvSpPr>
          <p:cNvPr id="6" name="Title 1"/>
          <p:cNvSpPr>
            <a:spLocks noGrp="1"/>
          </p:cNvSpPr>
          <p:nvPr>
            <p:ph type="ctrTitle" hasCustomPrompt="1"/>
          </p:nvPr>
        </p:nvSpPr>
        <p:spPr>
          <a:xfrm>
            <a:off x="2407531" y="3622469"/>
            <a:ext cx="3794787" cy="925468"/>
          </a:xfrm>
        </p:spPr>
        <p:txBody>
          <a:bodyPr anchor="t">
            <a:normAutofit/>
          </a:bodyPr>
          <a:lstStyle>
            <a:lvl1pPr algn="l">
              <a:defRPr sz="2600" b="1" baseline="0"/>
            </a:lvl1pPr>
          </a:lstStyle>
          <a:p>
            <a:r>
              <a:rPr lang="fi-FI" dirty="0"/>
              <a:t>PRESENTATION TITLE GOES HERE</a:t>
            </a:r>
            <a:endParaRPr lang="en-US" dirty="0"/>
          </a:p>
        </p:txBody>
      </p:sp>
    </p:spTree>
    <p:extLst>
      <p:ext uri="{BB962C8B-B14F-4D97-AF65-F5344CB8AC3E}">
        <p14:creationId xmlns:p14="http://schemas.microsoft.com/office/powerpoint/2010/main" val="293703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8" name="Text Placeholder 4"/>
          <p:cNvSpPr>
            <a:spLocks noGrp="1"/>
          </p:cNvSpPr>
          <p:nvPr>
            <p:ph type="body" sz="quarter" idx="10" hasCustomPrompt="1"/>
          </p:nvPr>
        </p:nvSpPr>
        <p:spPr>
          <a:xfrm>
            <a:off x="6193407" y="677790"/>
            <a:ext cx="5393003" cy="5506442"/>
          </a:xfrm>
        </p:spPr>
        <p:txBody>
          <a:bodyPr anchor="ctr"/>
          <a:lstStyle>
            <a:lvl1pPr algn="ctr">
              <a:lnSpc>
                <a:spcPct val="110000"/>
              </a:lnSpc>
              <a:spcBef>
                <a:spcPts val="400"/>
              </a:spcBef>
              <a:spcAft>
                <a:spcPts val="800"/>
              </a:spcAft>
              <a:defRPr sz="2600" i="1" baseline="0">
                <a:latin typeface="+mj-lt"/>
              </a:defRPr>
            </a:lvl1pPr>
            <a:lvl2pPr marL="7938" indent="0" algn="ctr">
              <a:buNone/>
              <a:defRPr sz="1900" baseline="0"/>
            </a:lvl2pPr>
            <a:lvl3pPr marL="7938" indent="0" algn="ctr">
              <a:buFontTx/>
              <a:buNone/>
              <a:defRPr sz="1400"/>
            </a:lvl3pPr>
            <a:lvl4pPr algn="ctr">
              <a:defRPr/>
            </a:lvl4pPr>
            <a:lvl5pPr algn="ctr">
              <a:defRPr/>
            </a:lvl5pPr>
          </a:lstStyle>
          <a:p>
            <a:pPr lvl="0"/>
            <a:r>
              <a:rPr lang="fi-FI" dirty="0"/>
              <a:t>”Write </a:t>
            </a:r>
            <a:r>
              <a:rPr lang="fi-FI" dirty="0" err="1"/>
              <a:t>quote</a:t>
            </a:r>
            <a:r>
              <a:rPr lang="fi-FI" dirty="0"/>
              <a:t> </a:t>
            </a:r>
            <a:r>
              <a:rPr lang="fi-FI" dirty="0" err="1"/>
              <a:t>here</a:t>
            </a:r>
            <a:r>
              <a:rPr lang="fi-FI" dirty="0"/>
              <a:t>”.</a:t>
            </a:r>
          </a:p>
          <a:p>
            <a:pPr lvl="1"/>
            <a:r>
              <a:rPr lang="fi-FI" dirty="0"/>
              <a:t> – </a:t>
            </a:r>
            <a:r>
              <a:rPr lang="fi-FI" dirty="0" err="1"/>
              <a:t>Name</a:t>
            </a:r>
            <a:r>
              <a:rPr lang="fi-FI" dirty="0"/>
              <a:t> </a:t>
            </a:r>
            <a:r>
              <a:rPr lang="fi-FI" dirty="0" err="1"/>
              <a:t>Lastname</a:t>
            </a:r>
            <a:r>
              <a:rPr lang="fi-FI" dirty="0"/>
              <a:t>, Company </a:t>
            </a:r>
            <a:r>
              <a:rPr lang="fi-FI" dirty="0" err="1"/>
              <a:t>Inc</a:t>
            </a:r>
            <a:endParaRPr lang="fi-FI" dirty="0"/>
          </a:p>
        </p:txBody>
      </p:sp>
      <p:sp>
        <p:nvSpPr>
          <p:cNvPr id="5" name="Picture Placeholder 2"/>
          <p:cNvSpPr>
            <a:spLocks noGrp="1"/>
          </p:cNvSpPr>
          <p:nvPr>
            <p:ph type="pic" sz="quarter" idx="11"/>
          </p:nvPr>
        </p:nvSpPr>
        <p:spPr>
          <a:xfrm>
            <a:off x="0" y="0"/>
            <a:ext cx="5598694" cy="6858000"/>
          </a:xfrm>
        </p:spPr>
        <p:txBody>
          <a:bodyPr/>
          <a:lstStyle/>
          <a:p>
            <a:endParaRPr lang="en-US"/>
          </a:p>
        </p:txBody>
      </p:sp>
    </p:spTree>
    <p:extLst>
      <p:ext uri="{BB962C8B-B14F-4D97-AF65-F5344CB8AC3E}">
        <p14:creationId xmlns:p14="http://schemas.microsoft.com/office/powerpoint/2010/main" val="524977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280941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eatures - 3">
    <p:bg>
      <p:bgPr>
        <a:solidFill>
          <a:schemeClr val="bg1"/>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2" hasCustomPrompt="1"/>
          </p:nvPr>
        </p:nvSpPr>
        <p:spPr>
          <a:xfrm>
            <a:off x="537412" y="1263316"/>
            <a:ext cx="3424989"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4" name="Text Placeholder 10"/>
          <p:cNvSpPr>
            <a:spLocks noGrp="1"/>
          </p:cNvSpPr>
          <p:nvPr>
            <p:ph type="body" sz="quarter" idx="13" hasCustomPrompt="1"/>
          </p:nvPr>
        </p:nvSpPr>
        <p:spPr>
          <a:xfrm>
            <a:off x="4381501"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5" name="Text Placeholder 10"/>
          <p:cNvSpPr>
            <a:spLocks noGrp="1"/>
          </p:cNvSpPr>
          <p:nvPr>
            <p:ph type="body" sz="quarter" idx="14" hasCustomPrompt="1"/>
          </p:nvPr>
        </p:nvSpPr>
        <p:spPr>
          <a:xfrm>
            <a:off x="8225591"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cxnSp>
        <p:nvCxnSpPr>
          <p:cNvPr id="17" name="Straight Connector 16"/>
          <p:cNvCxnSpPr/>
          <p:nvPr userDrawn="1"/>
        </p:nvCxnSpPr>
        <p:spPr>
          <a:xfrm>
            <a:off x="4174958"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a:off x="8013033"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144250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atures - 2">
    <p:bg>
      <p:bgPr>
        <a:solidFill>
          <a:schemeClr val="bg1"/>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2" hasCustomPrompt="1"/>
          </p:nvPr>
        </p:nvSpPr>
        <p:spPr>
          <a:xfrm>
            <a:off x="537412" y="1239253"/>
            <a:ext cx="5297904" cy="4989515"/>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4" name="Text Placeholder 10"/>
          <p:cNvSpPr>
            <a:spLocks noGrp="1"/>
          </p:cNvSpPr>
          <p:nvPr>
            <p:ph type="body" sz="quarter" idx="13" hasCustomPrompt="1"/>
          </p:nvPr>
        </p:nvSpPr>
        <p:spPr>
          <a:xfrm>
            <a:off x="6348665" y="1239253"/>
            <a:ext cx="5297903" cy="4989515"/>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cxnSp>
        <p:nvCxnSpPr>
          <p:cNvPr id="17" name="Straight Connector 16"/>
          <p:cNvCxnSpPr/>
          <p:nvPr userDrawn="1"/>
        </p:nvCxnSpPr>
        <p:spPr>
          <a:xfrm>
            <a:off x="6091990" y="1239253"/>
            <a:ext cx="0" cy="4989515"/>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7"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1580139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eatures - 2B">
    <p:bg>
      <p:bgPr>
        <a:solidFill>
          <a:schemeClr val="bg1"/>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2" hasCustomPrompt="1"/>
          </p:nvPr>
        </p:nvSpPr>
        <p:spPr>
          <a:xfrm>
            <a:off x="537412"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4" name="Text Placeholder 10"/>
          <p:cNvSpPr>
            <a:spLocks noGrp="1"/>
          </p:cNvSpPr>
          <p:nvPr>
            <p:ph type="body" sz="quarter" idx="13" hasCustomPrompt="1"/>
          </p:nvPr>
        </p:nvSpPr>
        <p:spPr>
          <a:xfrm>
            <a:off x="4423615" y="1263316"/>
            <a:ext cx="7222954" cy="4965452"/>
          </a:xfrm>
        </p:spPr>
        <p:txBody>
          <a:bodyPr/>
          <a:lstStyle>
            <a:lvl1pPr algn="l">
              <a:spcBef>
                <a:spcPts val="0"/>
              </a:spcBef>
              <a:spcAft>
                <a:spcPts val="900"/>
              </a:spcAft>
              <a:defRPr sz="2000" b="1">
                <a:latin typeface="+mj-lt"/>
              </a:defRPr>
            </a:lvl1pPr>
            <a:lvl2pPr marL="0" indent="0" algn="l">
              <a:spcBef>
                <a:spcPts val="0"/>
              </a:spcBef>
              <a:buNone/>
              <a:defRPr sz="1600" baseline="0"/>
            </a:lvl2pPr>
          </a:lstStyle>
          <a:p>
            <a:pPr lvl="0"/>
            <a:r>
              <a:rPr lang="en-US" dirty="0"/>
              <a:t>Heading</a:t>
            </a:r>
          </a:p>
          <a:p>
            <a:pPr lvl="1"/>
            <a:r>
              <a:rPr lang="en-US" dirty="0"/>
              <a:t>Write content here.</a:t>
            </a:r>
          </a:p>
        </p:txBody>
      </p:sp>
      <p:cxnSp>
        <p:nvCxnSpPr>
          <p:cNvPr id="17" name="Straight Connector 16"/>
          <p:cNvCxnSpPr/>
          <p:nvPr userDrawn="1"/>
        </p:nvCxnSpPr>
        <p:spPr>
          <a:xfrm>
            <a:off x="4191001"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7"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3675965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g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
        <p:nvSpPr>
          <p:cNvPr id="4" name="Content Placeholder 3"/>
          <p:cNvSpPr>
            <a:spLocks noGrp="1"/>
          </p:cNvSpPr>
          <p:nvPr>
            <p:ph sz="quarter" idx="10" hasCustomPrompt="1"/>
          </p:nvPr>
        </p:nvSpPr>
        <p:spPr>
          <a:xfrm>
            <a:off x="838200" y="1223783"/>
            <a:ext cx="10515600" cy="4898118"/>
          </a:xfrm>
        </p:spPr>
        <p:txBody>
          <a:bodyPr anchor="ctr"/>
          <a:lstStyle>
            <a:lvl1pPr algn="ctr">
              <a:defRPr baseline="0"/>
            </a:lvl1pPr>
            <a:lvl2pPr algn="ctr">
              <a:defRPr/>
            </a:lvl2pPr>
            <a:lvl3pPr algn="ctr">
              <a:defRPr/>
            </a:lvl3pPr>
            <a:lvl4pPr algn="ctr">
              <a:defRPr/>
            </a:lvl4pPr>
            <a:lvl5pPr algn="ctr">
              <a:defRPr/>
            </a:lvl5pPr>
          </a:lstStyle>
          <a:p>
            <a:pPr lvl="0"/>
            <a:r>
              <a:rPr lang="fi-FI" dirty="0" err="1"/>
              <a:t>Insert</a:t>
            </a:r>
            <a:r>
              <a:rPr lang="fi-FI" dirty="0"/>
              <a:t> </a:t>
            </a:r>
            <a:r>
              <a:rPr lang="fi-FI" dirty="0" err="1"/>
              <a:t>chart</a:t>
            </a:r>
            <a:r>
              <a:rPr lang="fi-FI" dirty="0"/>
              <a:t>, </a:t>
            </a:r>
            <a:r>
              <a:rPr lang="fi-FI" dirty="0" err="1"/>
              <a:t>table</a:t>
            </a:r>
            <a:r>
              <a:rPr lang="fi-FI" dirty="0"/>
              <a:t> </a:t>
            </a:r>
            <a:r>
              <a:rPr lang="fi-FI" dirty="0" err="1"/>
              <a:t>or</a:t>
            </a:r>
            <a:r>
              <a:rPr lang="fi-FI" dirty="0"/>
              <a:t> image.</a:t>
            </a:r>
            <a:endParaRPr lang="en-US" dirty="0"/>
          </a:p>
        </p:txBody>
      </p:sp>
    </p:spTree>
    <p:extLst>
      <p:ext uri="{BB962C8B-B14F-4D97-AF65-F5344CB8AC3E}">
        <p14:creationId xmlns:p14="http://schemas.microsoft.com/office/powerpoint/2010/main" val="124569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217466"/>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fi-FI"/>
          </a:p>
        </p:txBody>
      </p:sp>
      <p:sp>
        <p:nvSpPr>
          <p:cNvPr id="3" name="Content Placeholder 2"/>
          <p:cNvSpPr>
            <a:spLocks noGrp="1"/>
          </p:cNvSpPr>
          <p:nvPr>
            <p:ph idx="1"/>
          </p:nvPr>
        </p:nvSpPr>
        <p:spPr/>
        <p:txBody>
          <a:bodyPr>
            <a:normAutofit/>
          </a:bodyPr>
          <a:lstStyle>
            <a:lvl1pPr marL="0" indent="0">
              <a:spcAft>
                <a:spcPts val="300"/>
              </a:spcAft>
              <a:defRPr sz="1800"/>
            </a:lvl1pPr>
            <a:lvl2pPr>
              <a:spcBef>
                <a:spcPts val="300"/>
              </a:spcBef>
              <a:spcAft>
                <a:spcPts val="300"/>
              </a:spcAft>
              <a:defRPr sz="1800"/>
            </a:lvl2pPr>
            <a:lvl3pPr>
              <a:spcBef>
                <a:spcPts val="300"/>
              </a:spcBef>
              <a:spcAft>
                <a:spcPts val="300"/>
              </a:spcAft>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74922745"/>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C8E274D-526B-425E-BF89-B251B3AE29A1}" type="datetimeFigureOut">
              <a:rPr lang="fi-FI" smtClean="0"/>
              <a:t>17.12.2018</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4254933B-7FFB-4514-ABAF-24FFC7448421}" type="slidenum">
              <a:rPr lang="fi-FI" smtClean="0"/>
              <a:t>‹#›</a:t>
            </a:fld>
            <a:endParaRPr lang="fi-FI"/>
          </a:p>
        </p:txBody>
      </p:sp>
    </p:spTree>
    <p:extLst>
      <p:ext uri="{BB962C8B-B14F-4D97-AF65-F5344CB8AC3E}">
        <p14:creationId xmlns:p14="http://schemas.microsoft.com/office/powerpoint/2010/main" val="1939548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ogo Cover">
    <p:spTree>
      <p:nvGrpSpPr>
        <p:cNvPr id="1" name=""/>
        <p:cNvGrpSpPr/>
        <p:nvPr/>
      </p:nvGrpSpPr>
      <p:grpSpPr>
        <a:xfrm>
          <a:off x="0" y="0"/>
          <a:ext cx="0" cy="0"/>
          <a:chOff x="0" y="0"/>
          <a:chExt cx="0" cy="0"/>
        </a:xfrm>
      </p:grpSpPr>
      <p:sp>
        <p:nvSpPr>
          <p:cNvPr id="10" name="Text Placeholder 4"/>
          <p:cNvSpPr>
            <a:spLocks noGrp="1"/>
          </p:cNvSpPr>
          <p:nvPr>
            <p:ph type="body" sz="quarter" idx="10" hasCustomPrompt="1"/>
          </p:nvPr>
        </p:nvSpPr>
        <p:spPr>
          <a:xfrm>
            <a:off x="2408747" y="4547937"/>
            <a:ext cx="3794786" cy="1087610"/>
          </a:xfrm>
        </p:spPr>
        <p:txBody>
          <a:bodyPr/>
          <a:lstStyle>
            <a:lvl1pPr algn="l">
              <a:lnSpc>
                <a:spcPct val="110000"/>
              </a:lnSpc>
              <a:spcBef>
                <a:spcPts val="400"/>
              </a:spcBef>
              <a:spcAft>
                <a:spcPts val="800"/>
              </a:spcAft>
              <a:defRPr sz="1800" baseline="0"/>
            </a:lvl1pPr>
            <a:lvl2pPr marL="7938" indent="0" algn="l">
              <a:buNone/>
              <a:defRPr sz="1600"/>
            </a:lvl2pPr>
            <a:lvl3pPr marL="7938" indent="0" algn="ctr">
              <a:buFontTx/>
              <a:buNone/>
              <a:defRPr sz="1400"/>
            </a:lvl3pPr>
            <a:lvl4pPr algn="ctr">
              <a:defRPr/>
            </a:lvl4pPr>
            <a:lvl5pPr algn="ctr">
              <a:defRPr/>
            </a:lvl5pPr>
          </a:lstStyle>
          <a:p>
            <a:pPr lvl="0"/>
            <a:r>
              <a:rPr lang="fi-FI" dirty="0"/>
              <a:t>Author </a:t>
            </a:r>
            <a:r>
              <a:rPr lang="fi-FI" dirty="0" err="1"/>
              <a:t>Name</a:t>
            </a:r>
            <a:r>
              <a:rPr lang="fi-FI" dirty="0"/>
              <a:t> etc.</a:t>
            </a:r>
          </a:p>
          <a:p>
            <a:pPr lvl="1"/>
            <a:r>
              <a:rPr lang="fi-FI" dirty="0" err="1"/>
              <a:t>Indent</a:t>
            </a:r>
            <a:r>
              <a:rPr lang="fi-FI" dirty="0"/>
              <a:t> for </a:t>
            </a:r>
            <a:r>
              <a:rPr lang="fi-FI" dirty="0" err="1"/>
              <a:t>smaller</a:t>
            </a:r>
            <a:r>
              <a:rPr lang="fi-FI" dirty="0"/>
              <a:t> </a:t>
            </a:r>
            <a:r>
              <a:rPr lang="fi-FI" dirty="0" err="1"/>
              <a:t>text</a:t>
            </a:r>
            <a:r>
              <a:rPr lang="fi-FI" dirty="0"/>
              <a:t>.</a:t>
            </a:r>
          </a:p>
        </p:txBody>
      </p:sp>
      <p:sp>
        <p:nvSpPr>
          <p:cNvPr id="6" name="Title 1"/>
          <p:cNvSpPr>
            <a:spLocks noGrp="1"/>
          </p:cNvSpPr>
          <p:nvPr>
            <p:ph type="ctrTitle" hasCustomPrompt="1"/>
          </p:nvPr>
        </p:nvSpPr>
        <p:spPr>
          <a:xfrm>
            <a:off x="2407531" y="3622469"/>
            <a:ext cx="3794787" cy="925468"/>
          </a:xfrm>
        </p:spPr>
        <p:txBody>
          <a:bodyPr anchor="t">
            <a:normAutofit/>
          </a:bodyPr>
          <a:lstStyle>
            <a:lvl1pPr algn="l">
              <a:defRPr sz="2600" b="1" baseline="0"/>
            </a:lvl1pPr>
          </a:lstStyle>
          <a:p>
            <a:r>
              <a:rPr lang="fi-FI" dirty="0"/>
              <a:t>PRESENTATION TITLE GOES HERE</a:t>
            </a:r>
            <a:endParaRPr lang="en-US" dirty="0"/>
          </a:p>
        </p:txBody>
      </p:sp>
    </p:spTree>
    <p:extLst>
      <p:ext uri="{BB962C8B-B14F-4D97-AF65-F5344CB8AC3E}">
        <p14:creationId xmlns:p14="http://schemas.microsoft.com/office/powerpoint/2010/main" val="696936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 Lef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10450" y="2141618"/>
            <a:ext cx="5389561" cy="1596127"/>
          </a:xfrm>
        </p:spPr>
        <p:txBody>
          <a:bodyPr lIns="0" tIns="0" rIns="0" bIns="0" anchor="b">
            <a:normAutofit/>
          </a:bodyPr>
          <a:lstStyle>
            <a:lvl1pPr algn="l">
              <a:defRPr sz="4600" baseline="0"/>
            </a:lvl1pPr>
          </a:lstStyle>
          <a:p>
            <a:r>
              <a:rPr lang="fi-FI" dirty="0"/>
              <a:t>SECTION TITLE</a:t>
            </a:r>
            <a:endParaRPr lang="en-US" dirty="0"/>
          </a:p>
        </p:txBody>
      </p:sp>
      <p:sp>
        <p:nvSpPr>
          <p:cNvPr id="9" name="Text Placeholder 4"/>
          <p:cNvSpPr>
            <a:spLocks noGrp="1"/>
          </p:cNvSpPr>
          <p:nvPr>
            <p:ph type="body" sz="quarter" idx="10" hasCustomPrompt="1"/>
          </p:nvPr>
        </p:nvSpPr>
        <p:spPr>
          <a:xfrm>
            <a:off x="710450" y="3906186"/>
            <a:ext cx="5389561" cy="2225819"/>
          </a:xfrm>
        </p:spPr>
        <p:txBody>
          <a:bodyPr lIns="0" tIns="0" rIns="0" bIns="0"/>
          <a:lstStyle>
            <a:lvl1pPr algn="l">
              <a:lnSpc>
                <a:spcPct val="110000"/>
              </a:lnSpc>
              <a:spcBef>
                <a:spcPts val="400"/>
              </a:spcBef>
              <a:spcAft>
                <a:spcPts val="800"/>
              </a:spcAft>
              <a:defRPr sz="2400" baseline="0"/>
            </a:lvl1pPr>
            <a:lvl2pPr marL="7938" indent="0" algn="l">
              <a:buNone/>
              <a:defRPr sz="1900"/>
            </a:lvl2pPr>
            <a:lvl3pPr marL="7938" indent="0" algn="ctr">
              <a:buFontTx/>
              <a:buNone/>
              <a:defRPr sz="1400"/>
            </a:lvl3pPr>
            <a:lvl4pPr algn="ctr">
              <a:defRPr/>
            </a:lvl4pPr>
            <a:lvl5pPr algn="ctr">
              <a:defRPr/>
            </a:lvl5pPr>
          </a:lstStyle>
          <a:p>
            <a:pPr lvl="0"/>
            <a:r>
              <a:rPr lang="fi-FI" dirty="0" err="1"/>
              <a:t>Insert</a:t>
            </a:r>
            <a:r>
              <a:rPr lang="fi-FI" dirty="0"/>
              <a:t> </a:t>
            </a:r>
            <a:r>
              <a:rPr lang="fi-FI" dirty="0" err="1"/>
              <a:t>background</a:t>
            </a:r>
            <a:r>
              <a:rPr lang="fi-FI" dirty="0"/>
              <a:t> image to </a:t>
            </a:r>
            <a:r>
              <a:rPr lang="fi-FI" dirty="0" err="1"/>
              <a:t>this</a:t>
            </a:r>
            <a:r>
              <a:rPr lang="fi-FI" dirty="0"/>
              <a:t> </a:t>
            </a:r>
            <a:r>
              <a:rPr lang="fi-FI" dirty="0" err="1"/>
              <a:t>slide</a:t>
            </a:r>
            <a:r>
              <a:rPr lang="fi-FI" dirty="0"/>
              <a:t> </a:t>
            </a:r>
            <a:r>
              <a:rPr lang="fi-FI" dirty="0" err="1"/>
              <a:t>using</a:t>
            </a:r>
            <a:r>
              <a:rPr lang="fi-FI" dirty="0"/>
              <a:t> </a:t>
            </a:r>
            <a:r>
              <a:rPr lang="fi-FI" dirty="0" err="1"/>
              <a:t>Slide</a:t>
            </a:r>
            <a:r>
              <a:rPr lang="fi-FI" dirty="0"/>
              <a:t> </a:t>
            </a:r>
            <a:r>
              <a:rPr lang="fi-FI" dirty="0" err="1"/>
              <a:t>Background</a:t>
            </a:r>
            <a:r>
              <a:rPr lang="fi-FI" dirty="0"/>
              <a:t> </a:t>
            </a:r>
            <a:r>
              <a:rPr lang="fi-FI" dirty="0" err="1"/>
              <a:t>options</a:t>
            </a:r>
            <a:r>
              <a:rPr lang="fi-FI" dirty="0"/>
              <a:t>. </a:t>
            </a:r>
            <a:r>
              <a:rPr lang="fi-FI" dirty="0" err="1"/>
              <a:t>Use</a:t>
            </a:r>
            <a:r>
              <a:rPr lang="fi-FI" dirty="0"/>
              <a:t> 1600x900px image.</a:t>
            </a:r>
          </a:p>
          <a:p>
            <a:pPr lvl="1"/>
            <a:r>
              <a:rPr lang="fi-FI" dirty="0" err="1"/>
              <a:t>Indent</a:t>
            </a:r>
            <a:r>
              <a:rPr lang="fi-FI" dirty="0"/>
              <a:t> for </a:t>
            </a:r>
            <a:r>
              <a:rPr lang="fi-FI" dirty="0" err="1"/>
              <a:t>smaller</a:t>
            </a:r>
            <a:r>
              <a:rPr lang="fi-FI" dirty="0"/>
              <a:t> </a:t>
            </a:r>
            <a:r>
              <a:rPr lang="fi-FI" dirty="0" err="1"/>
              <a:t>text</a:t>
            </a:r>
            <a:r>
              <a:rPr lang="fi-FI" dirty="0"/>
              <a:t>.</a:t>
            </a:r>
          </a:p>
        </p:txBody>
      </p:sp>
    </p:spTree>
    <p:extLst>
      <p:ext uri="{BB962C8B-B14F-4D97-AF65-F5344CB8AC3E}">
        <p14:creationId xmlns:p14="http://schemas.microsoft.com/office/powerpoint/2010/main" val="3849680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Title - Lef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10450" y="2141618"/>
            <a:ext cx="5389561" cy="1596127"/>
          </a:xfrm>
        </p:spPr>
        <p:txBody>
          <a:bodyPr lIns="0" tIns="0" rIns="0" bIns="0" anchor="b">
            <a:normAutofit/>
          </a:bodyPr>
          <a:lstStyle>
            <a:lvl1pPr algn="l">
              <a:defRPr sz="4600" baseline="0"/>
            </a:lvl1pPr>
          </a:lstStyle>
          <a:p>
            <a:r>
              <a:rPr lang="fi-FI" dirty="0"/>
              <a:t>SECTION TITLE</a:t>
            </a:r>
            <a:endParaRPr lang="en-US" dirty="0"/>
          </a:p>
        </p:txBody>
      </p:sp>
      <p:sp>
        <p:nvSpPr>
          <p:cNvPr id="9" name="Text Placeholder 4"/>
          <p:cNvSpPr>
            <a:spLocks noGrp="1"/>
          </p:cNvSpPr>
          <p:nvPr>
            <p:ph type="body" sz="quarter" idx="10" hasCustomPrompt="1"/>
          </p:nvPr>
        </p:nvSpPr>
        <p:spPr>
          <a:xfrm>
            <a:off x="710450" y="3906186"/>
            <a:ext cx="5389561" cy="2225819"/>
          </a:xfrm>
        </p:spPr>
        <p:txBody>
          <a:bodyPr lIns="0" tIns="0" rIns="0" bIns="0"/>
          <a:lstStyle>
            <a:lvl1pPr algn="l">
              <a:lnSpc>
                <a:spcPct val="110000"/>
              </a:lnSpc>
              <a:spcBef>
                <a:spcPts val="400"/>
              </a:spcBef>
              <a:spcAft>
                <a:spcPts val="800"/>
              </a:spcAft>
              <a:defRPr sz="2400" baseline="0"/>
            </a:lvl1pPr>
            <a:lvl2pPr marL="7938" indent="0" algn="l">
              <a:buNone/>
              <a:defRPr sz="1900"/>
            </a:lvl2pPr>
            <a:lvl3pPr marL="7938" indent="0" algn="ctr">
              <a:buFontTx/>
              <a:buNone/>
              <a:defRPr sz="1400"/>
            </a:lvl3pPr>
            <a:lvl4pPr algn="ctr">
              <a:defRPr/>
            </a:lvl4pPr>
            <a:lvl5pPr algn="ctr">
              <a:defRPr/>
            </a:lvl5pPr>
          </a:lstStyle>
          <a:p>
            <a:pPr lvl="0"/>
            <a:r>
              <a:rPr lang="fi-FI" dirty="0" err="1"/>
              <a:t>Insert</a:t>
            </a:r>
            <a:r>
              <a:rPr lang="fi-FI" dirty="0"/>
              <a:t> </a:t>
            </a:r>
            <a:r>
              <a:rPr lang="fi-FI" dirty="0" err="1"/>
              <a:t>background</a:t>
            </a:r>
            <a:r>
              <a:rPr lang="fi-FI" dirty="0"/>
              <a:t> image to </a:t>
            </a:r>
            <a:r>
              <a:rPr lang="fi-FI" dirty="0" err="1"/>
              <a:t>this</a:t>
            </a:r>
            <a:r>
              <a:rPr lang="fi-FI" dirty="0"/>
              <a:t> </a:t>
            </a:r>
            <a:r>
              <a:rPr lang="fi-FI" dirty="0" err="1"/>
              <a:t>slide</a:t>
            </a:r>
            <a:r>
              <a:rPr lang="fi-FI" dirty="0"/>
              <a:t> </a:t>
            </a:r>
            <a:r>
              <a:rPr lang="fi-FI" dirty="0" err="1"/>
              <a:t>using</a:t>
            </a:r>
            <a:r>
              <a:rPr lang="fi-FI" dirty="0"/>
              <a:t> </a:t>
            </a:r>
            <a:r>
              <a:rPr lang="fi-FI" dirty="0" err="1"/>
              <a:t>Slide</a:t>
            </a:r>
            <a:r>
              <a:rPr lang="fi-FI" dirty="0"/>
              <a:t> </a:t>
            </a:r>
            <a:r>
              <a:rPr lang="fi-FI" dirty="0" err="1"/>
              <a:t>Background</a:t>
            </a:r>
            <a:r>
              <a:rPr lang="fi-FI" dirty="0"/>
              <a:t> </a:t>
            </a:r>
            <a:r>
              <a:rPr lang="fi-FI" dirty="0" err="1"/>
              <a:t>options</a:t>
            </a:r>
            <a:r>
              <a:rPr lang="fi-FI" dirty="0"/>
              <a:t>. </a:t>
            </a:r>
            <a:r>
              <a:rPr lang="fi-FI" dirty="0" err="1"/>
              <a:t>Use</a:t>
            </a:r>
            <a:r>
              <a:rPr lang="fi-FI" dirty="0"/>
              <a:t> 1600x900px image.</a:t>
            </a:r>
          </a:p>
          <a:p>
            <a:pPr lvl="1"/>
            <a:r>
              <a:rPr lang="fi-FI" dirty="0" err="1"/>
              <a:t>Indent</a:t>
            </a:r>
            <a:r>
              <a:rPr lang="fi-FI" dirty="0"/>
              <a:t> for </a:t>
            </a:r>
            <a:r>
              <a:rPr lang="fi-FI" dirty="0" err="1"/>
              <a:t>smaller</a:t>
            </a:r>
            <a:r>
              <a:rPr lang="fi-FI" dirty="0"/>
              <a:t> </a:t>
            </a:r>
            <a:r>
              <a:rPr lang="fi-FI" dirty="0" err="1"/>
              <a:t>text</a:t>
            </a:r>
            <a:r>
              <a:rPr lang="fi-FI" dirty="0"/>
              <a:t>.</a:t>
            </a:r>
          </a:p>
        </p:txBody>
      </p:sp>
    </p:spTree>
    <p:extLst>
      <p:ext uri="{BB962C8B-B14F-4D97-AF65-F5344CB8AC3E}">
        <p14:creationId xmlns:p14="http://schemas.microsoft.com/office/powerpoint/2010/main" val="4207188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Title - Centered">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995055" y="2129968"/>
            <a:ext cx="8291945" cy="1596127"/>
          </a:xfrm>
        </p:spPr>
        <p:txBody>
          <a:bodyPr lIns="0" tIns="0" rIns="0" bIns="0" anchor="b">
            <a:normAutofit/>
          </a:bodyPr>
          <a:lstStyle>
            <a:lvl1pPr algn="ctr">
              <a:defRPr sz="4600" baseline="0"/>
            </a:lvl1pPr>
          </a:lstStyle>
          <a:p>
            <a:r>
              <a:rPr lang="fi-FI" dirty="0"/>
              <a:t>SECTION TITLE</a:t>
            </a:r>
            <a:endParaRPr lang="en-US" dirty="0"/>
          </a:p>
        </p:txBody>
      </p:sp>
      <p:sp>
        <p:nvSpPr>
          <p:cNvPr id="5" name="Text Placeholder 4"/>
          <p:cNvSpPr>
            <a:spLocks noGrp="1"/>
          </p:cNvSpPr>
          <p:nvPr>
            <p:ph type="body" sz="quarter" idx="10" hasCustomPrompt="1"/>
          </p:nvPr>
        </p:nvSpPr>
        <p:spPr>
          <a:xfrm>
            <a:off x="1995055" y="3894155"/>
            <a:ext cx="8291945" cy="2225819"/>
          </a:xfrm>
        </p:spPr>
        <p:txBody>
          <a:bodyPr lIns="0" tIns="0" rIns="0" bIns="0"/>
          <a:lstStyle>
            <a:lvl1pPr algn="ctr">
              <a:lnSpc>
                <a:spcPct val="110000"/>
              </a:lnSpc>
              <a:spcBef>
                <a:spcPts val="400"/>
              </a:spcBef>
              <a:spcAft>
                <a:spcPts val="800"/>
              </a:spcAft>
              <a:defRPr baseline="0"/>
            </a:lvl1pPr>
            <a:lvl2pPr marL="7938" indent="0" algn="ctr">
              <a:buNone/>
              <a:defRPr sz="1900"/>
            </a:lvl2pPr>
            <a:lvl3pPr marL="7938" indent="0" algn="ctr">
              <a:buFontTx/>
              <a:buNone/>
              <a:defRPr sz="1400"/>
            </a:lvl3pPr>
            <a:lvl4pPr algn="ctr">
              <a:defRPr/>
            </a:lvl4pPr>
            <a:lvl5pPr algn="ctr">
              <a:defRPr/>
            </a:lvl5pPr>
          </a:lstStyle>
          <a:p>
            <a:pPr lvl="0"/>
            <a:r>
              <a:rPr lang="fi-FI" dirty="0" err="1"/>
              <a:t>Insert</a:t>
            </a:r>
            <a:r>
              <a:rPr lang="fi-FI" dirty="0"/>
              <a:t> </a:t>
            </a:r>
            <a:r>
              <a:rPr lang="fi-FI" dirty="0" err="1"/>
              <a:t>background</a:t>
            </a:r>
            <a:r>
              <a:rPr lang="fi-FI" dirty="0"/>
              <a:t> image to </a:t>
            </a:r>
            <a:r>
              <a:rPr lang="fi-FI" dirty="0" err="1"/>
              <a:t>this</a:t>
            </a:r>
            <a:r>
              <a:rPr lang="fi-FI" dirty="0"/>
              <a:t> </a:t>
            </a:r>
            <a:r>
              <a:rPr lang="fi-FI" dirty="0" err="1"/>
              <a:t>slide</a:t>
            </a:r>
            <a:r>
              <a:rPr lang="fi-FI" dirty="0"/>
              <a:t> </a:t>
            </a:r>
            <a:r>
              <a:rPr lang="fi-FI" dirty="0" err="1"/>
              <a:t>using</a:t>
            </a:r>
            <a:r>
              <a:rPr lang="fi-FI" dirty="0"/>
              <a:t> </a:t>
            </a:r>
            <a:r>
              <a:rPr lang="fi-FI" dirty="0" err="1"/>
              <a:t>Slide</a:t>
            </a:r>
            <a:r>
              <a:rPr lang="fi-FI" dirty="0"/>
              <a:t> </a:t>
            </a:r>
            <a:r>
              <a:rPr lang="fi-FI" dirty="0" err="1"/>
              <a:t>Background</a:t>
            </a:r>
            <a:r>
              <a:rPr lang="fi-FI" dirty="0"/>
              <a:t> </a:t>
            </a:r>
            <a:r>
              <a:rPr lang="fi-FI" dirty="0" err="1"/>
              <a:t>options</a:t>
            </a:r>
            <a:r>
              <a:rPr lang="fi-FI" dirty="0"/>
              <a:t>. </a:t>
            </a:r>
            <a:r>
              <a:rPr lang="fi-FI" dirty="0" err="1"/>
              <a:t>Use</a:t>
            </a:r>
            <a:r>
              <a:rPr lang="fi-FI" dirty="0"/>
              <a:t> 1600x900px image.</a:t>
            </a:r>
          </a:p>
          <a:p>
            <a:pPr lvl="1"/>
            <a:r>
              <a:rPr lang="fi-FI" dirty="0" err="1"/>
              <a:t>Indent</a:t>
            </a:r>
            <a:r>
              <a:rPr lang="fi-FI" dirty="0"/>
              <a:t> for </a:t>
            </a:r>
            <a:r>
              <a:rPr lang="fi-FI" dirty="0" err="1"/>
              <a:t>smaller</a:t>
            </a:r>
            <a:r>
              <a:rPr lang="fi-FI" dirty="0"/>
              <a:t> </a:t>
            </a:r>
            <a:r>
              <a:rPr lang="fi-FI" dirty="0" err="1"/>
              <a:t>text</a:t>
            </a:r>
            <a:r>
              <a:rPr lang="fi-FI" dirty="0"/>
              <a:t>.</a:t>
            </a:r>
          </a:p>
        </p:txBody>
      </p:sp>
    </p:spTree>
    <p:extLst>
      <p:ext uri="{BB962C8B-B14F-4D97-AF65-F5344CB8AC3E}">
        <p14:creationId xmlns:p14="http://schemas.microsoft.com/office/powerpoint/2010/main" val="504156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asic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1999" cy="6858000"/>
          </a:xfrm>
          <a:prstGeom prst="rect">
            <a:avLst/>
          </a:prstGeom>
          <a:gradFill flip="none" rotWithShape="1">
            <a:gsLst>
              <a:gs pos="68000">
                <a:schemeClr val="bg1">
                  <a:alpha val="89000"/>
                </a:schemeClr>
              </a:gs>
              <a:gs pos="2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9284" y="1596980"/>
            <a:ext cx="9968361" cy="4494061"/>
          </a:xfrm>
        </p:spPr>
        <p:txBody>
          <a:bodyPr lIns="0" tIns="0" rIns="0" bIns="0"/>
          <a:lstStyle>
            <a:lvl1pPr>
              <a:defRPr sz="2200" baseline="0"/>
            </a:lvl1pPr>
            <a:lvl2pPr marL="268288" indent="-260350">
              <a:spcAft>
                <a:spcPts val="900"/>
              </a:spcAft>
              <a:buClr>
                <a:schemeClr val="tx2"/>
              </a:buClr>
              <a:buFont typeface="Arial" charset="0"/>
              <a:buChar char="•"/>
              <a:tabLst/>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8" name="Title 1"/>
          <p:cNvSpPr>
            <a:spLocks noGrp="1"/>
          </p:cNvSpPr>
          <p:nvPr>
            <p:ph type="title" hasCustomPrompt="1"/>
          </p:nvPr>
        </p:nvSpPr>
        <p:spPr>
          <a:xfrm>
            <a:off x="489283" y="467412"/>
            <a:ext cx="6128083" cy="923506"/>
          </a:xfrm>
        </p:spPr>
        <p:txBody>
          <a:bodyPr lIns="0" tIns="0" rIns="0" bIns="0" anchor="b">
            <a:normAutofit/>
          </a:bodyPr>
          <a:lstStyle>
            <a:lvl1pPr>
              <a:defRPr sz="3200" baseline="0"/>
            </a:lvl1pPr>
          </a:lstStyle>
          <a:p>
            <a:r>
              <a:rPr lang="fi-FI" dirty="0"/>
              <a:t>SLIDE TITLE GOES HERE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68086" y="6363530"/>
            <a:ext cx="1268396" cy="306000"/>
          </a:xfrm>
          <a:prstGeom prst="rect">
            <a:avLst/>
          </a:prstGeom>
        </p:spPr>
      </p:pic>
    </p:spTree>
    <p:extLst>
      <p:ext uri="{BB962C8B-B14F-4D97-AF65-F5344CB8AC3E}">
        <p14:creationId xmlns:p14="http://schemas.microsoft.com/office/powerpoint/2010/main" val="2440139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asic Slide - Lifts">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1999" cy="6858000"/>
          </a:xfrm>
          <a:prstGeom prst="rect">
            <a:avLst/>
          </a:prstGeom>
          <a:gradFill flip="none" rotWithShape="1">
            <a:gsLst>
              <a:gs pos="68000">
                <a:schemeClr val="bg1">
                  <a:alpha val="89000"/>
                </a:schemeClr>
              </a:gs>
              <a:gs pos="2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489283" y="467412"/>
            <a:ext cx="6128083" cy="1090790"/>
          </a:xfrm>
        </p:spPr>
        <p:txBody>
          <a:bodyPr lIns="0" tIns="0" rIns="0" bIns="0" anchor="b">
            <a:normAutofit/>
          </a:bodyPr>
          <a:lstStyle>
            <a:lvl1pPr>
              <a:defRPr sz="3200" baseline="0"/>
            </a:lvl1pPr>
          </a:lstStyle>
          <a:p>
            <a:r>
              <a:rPr lang="fi-FI" dirty="0"/>
              <a:t>SLIDE TITLE GOES HERE</a:t>
            </a:r>
            <a:endParaRPr lang="en-US" dirty="0"/>
          </a:p>
        </p:txBody>
      </p:sp>
      <p:sp>
        <p:nvSpPr>
          <p:cNvPr id="6" name="Text Placeholder 10"/>
          <p:cNvSpPr>
            <a:spLocks noGrp="1"/>
          </p:cNvSpPr>
          <p:nvPr>
            <p:ph type="body" sz="quarter" idx="12" hasCustomPrompt="1"/>
          </p:nvPr>
        </p:nvSpPr>
        <p:spPr>
          <a:xfrm>
            <a:off x="489283" y="1804736"/>
            <a:ext cx="9968362" cy="4424031"/>
          </a:xfrm>
        </p:spPr>
        <p:txBody>
          <a:bodyPr lIns="0" tIns="0" rIns="0" bIns="0"/>
          <a:lstStyle>
            <a:lvl1pPr algn="l">
              <a:spcBef>
                <a:spcPts val="0"/>
              </a:spcBef>
              <a:spcAft>
                <a:spcPts val="900"/>
              </a:spcAft>
              <a:defRPr sz="2200" b="1">
                <a:latin typeface="+mj-lt"/>
              </a:defRPr>
            </a:lvl1pPr>
            <a:lvl2pPr marL="0" indent="0" algn="l">
              <a:spcBef>
                <a:spcPts val="0"/>
              </a:spcBef>
              <a:buNone/>
              <a:defRPr sz="2000" baseline="0"/>
            </a:lvl2pPr>
          </a:lstStyle>
          <a:p>
            <a:pPr lvl="0"/>
            <a:r>
              <a:rPr lang="en-US" dirty="0"/>
              <a:t>Heading</a:t>
            </a:r>
          </a:p>
          <a:p>
            <a:pPr lvl="1"/>
            <a:r>
              <a:rPr lang="en-US" dirty="0"/>
              <a:t>Write content here.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68086" y="6363530"/>
            <a:ext cx="1268396" cy="306000"/>
          </a:xfrm>
          <a:prstGeom prst="rect">
            <a:avLst/>
          </a:prstGeom>
        </p:spPr>
      </p:pic>
    </p:spTree>
    <p:extLst>
      <p:ext uri="{BB962C8B-B14F-4D97-AF65-F5344CB8AC3E}">
        <p14:creationId xmlns:p14="http://schemas.microsoft.com/office/powerpoint/2010/main" val="1656218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9863" y="1239253"/>
            <a:ext cx="5149516" cy="4932946"/>
          </a:xfrm>
        </p:spPr>
        <p:txBody>
          <a:bodyPr lIns="0" tIns="0" rIns="0" bIns="0"/>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Content Placeholder 3"/>
          <p:cNvSpPr>
            <a:spLocks noGrp="1"/>
          </p:cNvSpPr>
          <p:nvPr>
            <p:ph sz="half" idx="2"/>
          </p:nvPr>
        </p:nvSpPr>
        <p:spPr>
          <a:xfrm>
            <a:off x="6340642" y="1239253"/>
            <a:ext cx="5149516" cy="4932946"/>
          </a:xfrm>
        </p:spPr>
        <p:txBody>
          <a:bodyPr/>
          <a:lstStyle/>
          <a:p>
            <a:pPr lvl="0"/>
            <a:r>
              <a:rPr lang="fi-FI"/>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5"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3848824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s B">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23455" y="562062"/>
            <a:ext cx="5332177" cy="881729"/>
          </a:xfrm>
        </p:spPr>
        <p:txBody>
          <a:bodyPr lIns="0" tIns="0" rIns="0" bIns="0" anchor="b">
            <a:normAutofit/>
          </a:bodyPr>
          <a:lstStyle>
            <a:lvl1pPr algn="l">
              <a:defRPr sz="3200" baseline="0"/>
            </a:lvl1pPr>
          </a:lstStyle>
          <a:p>
            <a:r>
              <a:rPr lang="fi-FI" dirty="0"/>
              <a:t>SLIDE TITLE GOES HERE AND HERE</a:t>
            </a:r>
            <a:endParaRPr lang="en-US" dirty="0"/>
          </a:p>
        </p:txBody>
      </p:sp>
      <p:sp>
        <p:nvSpPr>
          <p:cNvPr id="8" name="Content Placeholder 2"/>
          <p:cNvSpPr>
            <a:spLocks noGrp="1"/>
          </p:cNvSpPr>
          <p:nvPr>
            <p:ph sz="half" idx="1" hasCustomPrompt="1"/>
          </p:nvPr>
        </p:nvSpPr>
        <p:spPr>
          <a:xfrm>
            <a:off x="623455" y="1660358"/>
            <a:ext cx="5332177" cy="4559968"/>
          </a:xfrm>
        </p:spPr>
        <p:txBody>
          <a:bodyPr lIns="0" tIns="0" rIns="0" bIns="0"/>
          <a:lstStyle>
            <a:lvl1pPr>
              <a:defRPr sz="2200" baseline="0"/>
            </a:lvl1pPr>
            <a:lvl2pPr marL="268288" indent="-260350">
              <a:spcAft>
                <a:spcPts val="900"/>
              </a:spcAft>
              <a:buClr>
                <a:schemeClr val="tx2"/>
              </a:buClr>
              <a:buFont typeface="Arial" charset="0"/>
              <a:buChar char="•"/>
              <a:tabLst/>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Content Placeholder 3"/>
          <p:cNvSpPr>
            <a:spLocks noGrp="1"/>
          </p:cNvSpPr>
          <p:nvPr>
            <p:ph sz="quarter" idx="11"/>
          </p:nvPr>
        </p:nvSpPr>
        <p:spPr>
          <a:xfrm>
            <a:off x="6277225" y="529390"/>
            <a:ext cx="5333250" cy="569093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3933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 y="0"/>
            <a:ext cx="5955632" cy="1875600"/>
          </a:xfrm>
        </p:spPr>
        <p:txBody>
          <a:bodyPr lIns="540000" tIns="0" rIns="540000" bIns="0" anchor="b">
            <a:normAutofit/>
          </a:bodyPr>
          <a:lstStyle>
            <a:lvl1pPr algn="ctr">
              <a:defRPr sz="3200" baseline="0"/>
            </a:lvl1pPr>
          </a:lstStyle>
          <a:p>
            <a:r>
              <a:rPr lang="fi-FI" dirty="0"/>
              <a:t>SLIDE TITLE GOES HERE AND HERE</a:t>
            </a:r>
            <a:endParaRPr lang="en-US" dirty="0"/>
          </a:p>
        </p:txBody>
      </p:sp>
    </p:spTree>
    <p:extLst>
      <p:ext uri="{BB962C8B-B14F-4D97-AF65-F5344CB8AC3E}">
        <p14:creationId xmlns:p14="http://schemas.microsoft.com/office/powerpoint/2010/main" val="4117872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 Half">
    <p:bg>
      <p:bgPr>
        <a:solidFill>
          <a:schemeClr val="bg1"/>
        </a:solidFill>
        <a:effectLst/>
      </p:bgPr>
    </p:bg>
    <p:spTree>
      <p:nvGrpSpPr>
        <p:cNvPr id="1" name=""/>
        <p:cNvGrpSpPr/>
        <p:nvPr/>
      </p:nvGrpSpPr>
      <p:grpSpPr>
        <a:xfrm>
          <a:off x="0" y="0"/>
          <a:ext cx="0" cy="0"/>
          <a:chOff x="0" y="0"/>
          <a:chExt cx="0" cy="0"/>
        </a:xfrm>
      </p:grpSpPr>
      <p:sp>
        <p:nvSpPr>
          <p:cNvPr id="13" name="Picture Placeholder 2"/>
          <p:cNvSpPr>
            <a:spLocks noGrp="1"/>
          </p:cNvSpPr>
          <p:nvPr>
            <p:ph type="pic" sz="quarter" idx="11"/>
          </p:nvPr>
        </p:nvSpPr>
        <p:spPr>
          <a:xfrm>
            <a:off x="6593306" y="0"/>
            <a:ext cx="5598694" cy="6858000"/>
          </a:xfrm>
        </p:spPr>
        <p:txBody>
          <a:bodyPr/>
          <a:lstStyle/>
          <a:p>
            <a:endParaRPr lang="en-US"/>
          </a:p>
        </p:txBody>
      </p:sp>
      <p:sp>
        <p:nvSpPr>
          <p:cNvPr id="14" name="Title 1"/>
          <p:cNvSpPr>
            <a:spLocks noGrp="1"/>
          </p:cNvSpPr>
          <p:nvPr>
            <p:ph type="ctrTitle" hasCustomPrompt="1"/>
          </p:nvPr>
        </p:nvSpPr>
        <p:spPr>
          <a:xfrm>
            <a:off x="623455" y="562062"/>
            <a:ext cx="5332177" cy="881729"/>
          </a:xfrm>
        </p:spPr>
        <p:txBody>
          <a:bodyPr lIns="0" tIns="0" rIns="0" bIns="0" anchor="b">
            <a:normAutofit/>
          </a:bodyPr>
          <a:lstStyle>
            <a:lvl1pPr algn="l">
              <a:defRPr sz="3200" baseline="0"/>
            </a:lvl1pPr>
          </a:lstStyle>
          <a:p>
            <a:r>
              <a:rPr lang="fi-FI" dirty="0"/>
              <a:t>SLIDE TITLE GOES HERE AND HERE</a:t>
            </a:r>
            <a:endParaRPr lang="en-US" dirty="0"/>
          </a:p>
        </p:txBody>
      </p:sp>
      <p:sp>
        <p:nvSpPr>
          <p:cNvPr id="6" name="Content Placeholder 2"/>
          <p:cNvSpPr>
            <a:spLocks noGrp="1"/>
          </p:cNvSpPr>
          <p:nvPr>
            <p:ph sz="half" idx="1" hasCustomPrompt="1"/>
          </p:nvPr>
        </p:nvSpPr>
        <p:spPr>
          <a:xfrm>
            <a:off x="623455" y="1660358"/>
            <a:ext cx="5332177" cy="4559968"/>
          </a:xfrm>
        </p:spPr>
        <p:txBody>
          <a:bodyPr lIns="0" tIns="0" rIns="0" bIns="0"/>
          <a:lstStyle>
            <a:lvl1pPr>
              <a:defRPr sz="2200" baseline="0"/>
            </a:lvl1pPr>
            <a:lvl2pPr marL="268288" indent="-260350">
              <a:spcAft>
                <a:spcPts val="900"/>
              </a:spcAft>
              <a:buClr>
                <a:schemeClr val="tx2"/>
              </a:buClr>
              <a:buFont typeface="Arial" charset="0"/>
              <a:buChar char="•"/>
              <a:tabLst/>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extLst>
      <p:ext uri="{BB962C8B-B14F-4D97-AF65-F5344CB8AC3E}">
        <p14:creationId xmlns:p14="http://schemas.microsoft.com/office/powerpoint/2010/main" val="1249115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8" name="Text Placeholder 4"/>
          <p:cNvSpPr>
            <a:spLocks noGrp="1"/>
          </p:cNvSpPr>
          <p:nvPr>
            <p:ph type="body" sz="quarter" idx="10" hasCustomPrompt="1"/>
          </p:nvPr>
        </p:nvSpPr>
        <p:spPr>
          <a:xfrm>
            <a:off x="6193407" y="677790"/>
            <a:ext cx="5393003" cy="5506442"/>
          </a:xfrm>
        </p:spPr>
        <p:txBody>
          <a:bodyPr anchor="ctr"/>
          <a:lstStyle>
            <a:lvl1pPr algn="ctr">
              <a:lnSpc>
                <a:spcPct val="110000"/>
              </a:lnSpc>
              <a:spcBef>
                <a:spcPts val="400"/>
              </a:spcBef>
              <a:spcAft>
                <a:spcPts val="800"/>
              </a:spcAft>
              <a:defRPr sz="2600" i="1" baseline="0">
                <a:latin typeface="+mj-lt"/>
              </a:defRPr>
            </a:lvl1pPr>
            <a:lvl2pPr marL="7938" indent="0" algn="ctr">
              <a:buNone/>
              <a:defRPr sz="1900" baseline="0"/>
            </a:lvl2pPr>
            <a:lvl3pPr marL="7938" indent="0" algn="ctr">
              <a:buFontTx/>
              <a:buNone/>
              <a:defRPr sz="1400"/>
            </a:lvl3pPr>
            <a:lvl4pPr algn="ctr">
              <a:defRPr/>
            </a:lvl4pPr>
            <a:lvl5pPr algn="ctr">
              <a:defRPr/>
            </a:lvl5pPr>
          </a:lstStyle>
          <a:p>
            <a:pPr lvl="0"/>
            <a:r>
              <a:rPr lang="fi-FI" dirty="0"/>
              <a:t>”Write </a:t>
            </a:r>
            <a:r>
              <a:rPr lang="fi-FI" dirty="0" err="1"/>
              <a:t>quote</a:t>
            </a:r>
            <a:r>
              <a:rPr lang="fi-FI" dirty="0"/>
              <a:t> </a:t>
            </a:r>
            <a:r>
              <a:rPr lang="fi-FI" dirty="0" err="1"/>
              <a:t>here</a:t>
            </a:r>
            <a:r>
              <a:rPr lang="fi-FI" dirty="0"/>
              <a:t>”.</a:t>
            </a:r>
          </a:p>
          <a:p>
            <a:pPr lvl="1"/>
            <a:r>
              <a:rPr lang="fi-FI" dirty="0"/>
              <a:t> – </a:t>
            </a:r>
            <a:r>
              <a:rPr lang="fi-FI" dirty="0" err="1"/>
              <a:t>Name</a:t>
            </a:r>
            <a:r>
              <a:rPr lang="fi-FI" dirty="0"/>
              <a:t> </a:t>
            </a:r>
            <a:r>
              <a:rPr lang="fi-FI" dirty="0" err="1"/>
              <a:t>Lastname</a:t>
            </a:r>
            <a:r>
              <a:rPr lang="fi-FI" dirty="0"/>
              <a:t>, Company </a:t>
            </a:r>
            <a:r>
              <a:rPr lang="fi-FI" dirty="0" err="1"/>
              <a:t>Inc</a:t>
            </a:r>
            <a:endParaRPr lang="fi-FI" dirty="0"/>
          </a:p>
        </p:txBody>
      </p:sp>
      <p:sp>
        <p:nvSpPr>
          <p:cNvPr id="5" name="Picture Placeholder 2"/>
          <p:cNvSpPr>
            <a:spLocks noGrp="1"/>
          </p:cNvSpPr>
          <p:nvPr>
            <p:ph type="pic" sz="quarter" idx="11"/>
          </p:nvPr>
        </p:nvSpPr>
        <p:spPr>
          <a:xfrm>
            <a:off x="0" y="0"/>
            <a:ext cx="5598694" cy="6858000"/>
          </a:xfrm>
        </p:spPr>
        <p:txBody>
          <a:bodyPr/>
          <a:lstStyle/>
          <a:p>
            <a:endParaRPr lang="en-US"/>
          </a:p>
        </p:txBody>
      </p:sp>
    </p:spTree>
    <p:extLst>
      <p:ext uri="{BB962C8B-B14F-4D97-AF65-F5344CB8AC3E}">
        <p14:creationId xmlns:p14="http://schemas.microsoft.com/office/powerpoint/2010/main" val="2527892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mpty">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183159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 Centered">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995055" y="2129968"/>
            <a:ext cx="8291945" cy="1596127"/>
          </a:xfrm>
        </p:spPr>
        <p:txBody>
          <a:bodyPr lIns="0" tIns="0" rIns="0" bIns="0" anchor="b">
            <a:normAutofit/>
          </a:bodyPr>
          <a:lstStyle>
            <a:lvl1pPr algn="ctr">
              <a:defRPr sz="4600" baseline="0"/>
            </a:lvl1pPr>
          </a:lstStyle>
          <a:p>
            <a:r>
              <a:rPr lang="fi-FI" dirty="0"/>
              <a:t>SECTION TITLE</a:t>
            </a:r>
            <a:endParaRPr lang="en-US" dirty="0"/>
          </a:p>
        </p:txBody>
      </p:sp>
      <p:sp>
        <p:nvSpPr>
          <p:cNvPr id="5" name="Text Placeholder 4"/>
          <p:cNvSpPr>
            <a:spLocks noGrp="1"/>
          </p:cNvSpPr>
          <p:nvPr>
            <p:ph type="body" sz="quarter" idx="10" hasCustomPrompt="1"/>
          </p:nvPr>
        </p:nvSpPr>
        <p:spPr>
          <a:xfrm>
            <a:off x="1995055" y="3894155"/>
            <a:ext cx="8291945" cy="2225819"/>
          </a:xfrm>
        </p:spPr>
        <p:txBody>
          <a:bodyPr lIns="0" tIns="0" rIns="0" bIns="0"/>
          <a:lstStyle>
            <a:lvl1pPr algn="ctr">
              <a:lnSpc>
                <a:spcPct val="110000"/>
              </a:lnSpc>
              <a:spcBef>
                <a:spcPts val="400"/>
              </a:spcBef>
              <a:spcAft>
                <a:spcPts val="800"/>
              </a:spcAft>
              <a:defRPr baseline="0"/>
            </a:lvl1pPr>
            <a:lvl2pPr marL="7938" indent="0" algn="ctr">
              <a:buNone/>
              <a:defRPr sz="1900"/>
            </a:lvl2pPr>
            <a:lvl3pPr marL="7938" indent="0" algn="ctr">
              <a:buFontTx/>
              <a:buNone/>
              <a:defRPr sz="1400"/>
            </a:lvl3pPr>
            <a:lvl4pPr algn="ctr">
              <a:defRPr/>
            </a:lvl4pPr>
            <a:lvl5pPr algn="ctr">
              <a:defRPr/>
            </a:lvl5pPr>
          </a:lstStyle>
          <a:p>
            <a:pPr lvl="0"/>
            <a:r>
              <a:rPr lang="fi-FI" dirty="0" err="1"/>
              <a:t>Insert</a:t>
            </a:r>
            <a:r>
              <a:rPr lang="fi-FI" dirty="0"/>
              <a:t> </a:t>
            </a:r>
            <a:r>
              <a:rPr lang="fi-FI" dirty="0" err="1"/>
              <a:t>background</a:t>
            </a:r>
            <a:r>
              <a:rPr lang="fi-FI" dirty="0"/>
              <a:t> image to </a:t>
            </a:r>
            <a:r>
              <a:rPr lang="fi-FI" dirty="0" err="1"/>
              <a:t>this</a:t>
            </a:r>
            <a:r>
              <a:rPr lang="fi-FI" dirty="0"/>
              <a:t> </a:t>
            </a:r>
            <a:r>
              <a:rPr lang="fi-FI" dirty="0" err="1"/>
              <a:t>slide</a:t>
            </a:r>
            <a:r>
              <a:rPr lang="fi-FI" dirty="0"/>
              <a:t> </a:t>
            </a:r>
            <a:r>
              <a:rPr lang="fi-FI" dirty="0" err="1"/>
              <a:t>using</a:t>
            </a:r>
            <a:r>
              <a:rPr lang="fi-FI" dirty="0"/>
              <a:t> </a:t>
            </a:r>
            <a:r>
              <a:rPr lang="fi-FI" dirty="0" err="1"/>
              <a:t>Slide</a:t>
            </a:r>
            <a:r>
              <a:rPr lang="fi-FI" dirty="0"/>
              <a:t> </a:t>
            </a:r>
            <a:r>
              <a:rPr lang="fi-FI" dirty="0" err="1"/>
              <a:t>Background</a:t>
            </a:r>
            <a:r>
              <a:rPr lang="fi-FI" dirty="0"/>
              <a:t> </a:t>
            </a:r>
            <a:r>
              <a:rPr lang="fi-FI" dirty="0" err="1"/>
              <a:t>options</a:t>
            </a:r>
            <a:r>
              <a:rPr lang="fi-FI" dirty="0"/>
              <a:t>. </a:t>
            </a:r>
            <a:r>
              <a:rPr lang="fi-FI" dirty="0" err="1"/>
              <a:t>Use</a:t>
            </a:r>
            <a:r>
              <a:rPr lang="fi-FI" dirty="0"/>
              <a:t> 1600x900px image.</a:t>
            </a:r>
          </a:p>
          <a:p>
            <a:pPr lvl="1"/>
            <a:r>
              <a:rPr lang="fi-FI" dirty="0" err="1"/>
              <a:t>Indent</a:t>
            </a:r>
            <a:r>
              <a:rPr lang="fi-FI" dirty="0"/>
              <a:t> for </a:t>
            </a:r>
            <a:r>
              <a:rPr lang="fi-FI" dirty="0" err="1"/>
              <a:t>smaller</a:t>
            </a:r>
            <a:r>
              <a:rPr lang="fi-FI" dirty="0"/>
              <a:t> </a:t>
            </a:r>
            <a:r>
              <a:rPr lang="fi-FI" dirty="0" err="1"/>
              <a:t>text</a:t>
            </a:r>
            <a:r>
              <a:rPr lang="fi-FI" dirty="0"/>
              <a:t>.</a:t>
            </a:r>
          </a:p>
        </p:txBody>
      </p:sp>
    </p:spTree>
    <p:extLst>
      <p:ext uri="{BB962C8B-B14F-4D97-AF65-F5344CB8AC3E}">
        <p14:creationId xmlns:p14="http://schemas.microsoft.com/office/powerpoint/2010/main" val="3551179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eatures - 3">
    <p:bg>
      <p:bgPr>
        <a:solidFill>
          <a:schemeClr val="bg1"/>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2" hasCustomPrompt="1"/>
          </p:nvPr>
        </p:nvSpPr>
        <p:spPr>
          <a:xfrm>
            <a:off x="537412" y="1263316"/>
            <a:ext cx="3424989"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4" name="Text Placeholder 10"/>
          <p:cNvSpPr>
            <a:spLocks noGrp="1"/>
          </p:cNvSpPr>
          <p:nvPr>
            <p:ph type="body" sz="quarter" idx="13" hasCustomPrompt="1"/>
          </p:nvPr>
        </p:nvSpPr>
        <p:spPr>
          <a:xfrm>
            <a:off x="4381501"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5" name="Text Placeholder 10"/>
          <p:cNvSpPr>
            <a:spLocks noGrp="1"/>
          </p:cNvSpPr>
          <p:nvPr>
            <p:ph type="body" sz="quarter" idx="14" hasCustomPrompt="1"/>
          </p:nvPr>
        </p:nvSpPr>
        <p:spPr>
          <a:xfrm>
            <a:off x="8225591"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cxnSp>
        <p:nvCxnSpPr>
          <p:cNvPr id="17" name="Straight Connector 16"/>
          <p:cNvCxnSpPr/>
          <p:nvPr userDrawn="1"/>
        </p:nvCxnSpPr>
        <p:spPr>
          <a:xfrm>
            <a:off x="4174958"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a:off x="8013033"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37383412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eatures - 2">
    <p:bg>
      <p:bgPr>
        <a:solidFill>
          <a:schemeClr val="bg1"/>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2" hasCustomPrompt="1"/>
          </p:nvPr>
        </p:nvSpPr>
        <p:spPr>
          <a:xfrm>
            <a:off x="537412" y="1239253"/>
            <a:ext cx="5297904" cy="4989515"/>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4" name="Text Placeholder 10"/>
          <p:cNvSpPr>
            <a:spLocks noGrp="1"/>
          </p:cNvSpPr>
          <p:nvPr>
            <p:ph type="body" sz="quarter" idx="13" hasCustomPrompt="1"/>
          </p:nvPr>
        </p:nvSpPr>
        <p:spPr>
          <a:xfrm>
            <a:off x="6348665" y="1239253"/>
            <a:ext cx="5297903" cy="4989515"/>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cxnSp>
        <p:nvCxnSpPr>
          <p:cNvPr id="17" name="Straight Connector 16"/>
          <p:cNvCxnSpPr/>
          <p:nvPr userDrawn="1"/>
        </p:nvCxnSpPr>
        <p:spPr>
          <a:xfrm>
            <a:off x="6091990" y="1239253"/>
            <a:ext cx="0" cy="4989515"/>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7"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3553204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eatures - 2B">
    <p:bg>
      <p:bgPr>
        <a:solidFill>
          <a:schemeClr val="bg1"/>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2" hasCustomPrompt="1"/>
          </p:nvPr>
        </p:nvSpPr>
        <p:spPr>
          <a:xfrm>
            <a:off x="537412"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4" name="Text Placeholder 10"/>
          <p:cNvSpPr>
            <a:spLocks noGrp="1"/>
          </p:cNvSpPr>
          <p:nvPr>
            <p:ph type="body" sz="quarter" idx="13" hasCustomPrompt="1"/>
          </p:nvPr>
        </p:nvSpPr>
        <p:spPr>
          <a:xfrm>
            <a:off x="4423615" y="1263316"/>
            <a:ext cx="7222954" cy="4965452"/>
          </a:xfrm>
        </p:spPr>
        <p:txBody>
          <a:bodyPr/>
          <a:lstStyle>
            <a:lvl1pPr algn="l">
              <a:spcBef>
                <a:spcPts val="0"/>
              </a:spcBef>
              <a:spcAft>
                <a:spcPts val="900"/>
              </a:spcAft>
              <a:defRPr sz="2000" b="1">
                <a:latin typeface="+mj-lt"/>
              </a:defRPr>
            </a:lvl1pPr>
            <a:lvl2pPr marL="0" indent="0" algn="l">
              <a:spcBef>
                <a:spcPts val="0"/>
              </a:spcBef>
              <a:buNone/>
              <a:defRPr sz="1600" baseline="0"/>
            </a:lvl2pPr>
          </a:lstStyle>
          <a:p>
            <a:pPr lvl="0"/>
            <a:r>
              <a:rPr lang="en-US" dirty="0"/>
              <a:t>Heading</a:t>
            </a:r>
          </a:p>
          <a:p>
            <a:pPr lvl="1"/>
            <a:r>
              <a:rPr lang="en-US" dirty="0"/>
              <a:t>Write content here.</a:t>
            </a:r>
          </a:p>
        </p:txBody>
      </p:sp>
      <p:cxnSp>
        <p:nvCxnSpPr>
          <p:cNvPr id="17" name="Straight Connector 16"/>
          <p:cNvCxnSpPr/>
          <p:nvPr userDrawn="1"/>
        </p:nvCxnSpPr>
        <p:spPr>
          <a:xfrm>
            <a:off x="4191001"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7"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1844109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g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
        <p:nvSpPr>
          <p:cNvPr id="4" name="Content Placeholder 3"/>
          <p:cNvSpPr>
            <a:spLocks noGrp="1"/>
          </p:cNvSpPr>
          <p:nvPr>
            <p:ph sz="quarter" idx="10" hasCustomPrompt="1"/>
          </p:nvPr>
        </p:nvSpPr>
        <p:spPr>
          <a:xfrm>
            <a:off x="838200" y="1223783"/>
            <a:ext cx="10515600" cy="4898118"/>
          </a:xfrm>
        </p:spPr>
        <p:txBody>
          <a:bodyPr anchor="ctr"/>
          <a:lstStyle>
            <a:lvl1pPr algn="ctr">
              <a:defRPr baseline="0"/>
            </a:lvl1pPr>
            <a:lvl2pPr algn="ctr">
              <a:defRPr/>
            </a:lvl2pPr>
            <a:lvl3pPr algn="ctr">
              <a:defRPr/>
            </a:lvl3pPr>
            <a:lvl4pPr algn="ctr">
              <a:defRPr/>
            </a:lvl4pPr>
            <a:lvl5pPr algn="ctr">
              <a:defRPr/>
            </a:lvl5pPr>
          </a:lstStyle>
          <a:p>
            <a:pPr lvl="0"/>
            <a:r>
              <a:rPr lang="fi-FI" dirty="0" err="1"/>
              <a:t>Insert</a:t>
            </a:r>
            <a:r>
              <a:rPr lang="fi-FI" dirty="0"/>
              <a:t> </a:t>
            </a:r>
            <a:r>
              <a:rPr lang="fi-FI" dirty="0" err="1"/>
              <a:t>chart</a:t>
            </a:r>
            <a:r>
              <a:rPr lang="fi-FI" dirty="0"/>
              <a:t>, </a:t>
            </a:r>
            <a:r>
              <a:rPr lang="fi-FI" dirty="0" err="1"/>
              <a:t>table</a:t>
            </a:r>
            <a:r>
              <a:rPr lang="fi-FI" dirty="0"/>
              <a:t> </a:t>
            </a:r>
            <a:r>
              <a:rPr lang="fi-FI" dirty="0" err="1"/>
              <a:t>or</a:t>
            </a:r>
            <a:r>
              <a:rPr lang="fi-FI" dirty="0"/>
              <a:t> image.</a:t>
            </a:r>
            <a:endParaRPr lang="en-US" dirty="0"/>
          </a:p>
        </p:txBody>
      </p:sp>
    </p:spTree>
    <p:extLst>
      <p:ext uri="{BB962C8B-B14F-4D97-AF65-F5344CB8AC3E}">
        <p14:creationId xmlns:p14="http://schemas.microsoft.com/office/powerpoint/2010/main" val="649049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ogo Cover">
    <p:spTree>
      <p:nvGrpSpPr>
        <p:cNvPr id="1" name=""/>
        <p:cNvGrpSpPr/>
        <p:nvPr/>
      </p:nvGrpSpPr>
      <p:grpSpPr>
        <a:xfrm>
          <a:off x="0" y="0"/>
          <a:ext cx="0" cy="0"/>
          <a:chOff x="0" y="0"/>
          <a:chExt cx="0" cy="0"/>
        </a:xfrm>
      </p:grpSpPr>
      <p:sp>
        <p:nvSpPr>
          <p:cNvPr id="10" name="Text Placeholder 4"/>
          <p:cNvSpPr>
            <a:spLocks noGrp="1"/>
          </p:cNvSpPr>
          <p:nvPr>
            <p:ph type="body" sz="quarter" idx="10" hasCustomPrompt="1"/>
          </p:nvPr>
        </p:nvSpPr>
        <p:spPr>
          <a:xfrm>
            <a:off x="2408747" y="4547937"/>
            <a:ext cx="3794786" cy="1087610"/>
          </a:xfrm>
        </p:spPr>
        <p:txBody>
          <a:bodyPr/>
          <a:lstStyle>
            <a:lvl1pPr algn="l">
              <a:lnSpc>
                <a:spcPct val="110000"/>
              </a:lnSpc>
              <a:spcBef>
                <a:spcPts val="400"/>
              </a:spcBef>
              <a:spcAft>
                <a:spcPts val="800"/>
              </a:spcAft>
              <a:defRPr sz="1800" baseline="0"/>
            </a:lvl1pPr>
            <a:lvl2pPr marL="7938" indent="0" algn="l">
              <a:buNone/>
              <a:defRPr sz="1600"/>
            </a:lvl2pPr>
            <a:lvl3pPr marL="7938" indent="0" algn="ctr">
              <a:buFontTx/>
              <a:buNone/>
              <a:defRPr sz="1400"/>
            </a:lvl3pPr>
            <a:lvl4pPr algn="ctr">
              <a:defRPr/>
            </a:lvl4pPr>
            <a:lvl5pPr algn="ctr">
              <a:defRPr/>
            </a:lvl5pPr>
          </a:lstStyle>
          <a:p>
            <a:pPr lvl="0"/>
            <a:r>
              <a:rPr lang="fi-FI" dirty="0"/>
              <a:t>Author </a:t>
            </a:r>
            <a:r>
              <a:rPr lang="fi-FI" dirty="0" err="1"/>
              <a:t>Name</a:t>
            </a:r>
            <a:r>
              <a:rPr lang="fi-FI" dirty="0"/>
              <a:t> etc.</a:t>
            </a:r>
          </a:p>
          <a:p>
            <a:pPr lvl="1"/>
            <a:r>
              <a:rPr lang="fi-FI" dirty="0" err="1"/>
              <a:t>Indent</a:t>
            </a:r>
            <a:r>
              <a:rPr lang="fi-FI" dirty="0"/>
              <a:t> for </a:t>
            </a:r>
            <a:r>
              <a:rPr lang="fi-FI" dirty="0" err="1"/>
              <a:t>smaller</a:t>
            </a:r>
            <a:r>
              <a:rPr lang="fi-FI" dirty="0"/>
              <a:t> </a:t>
            </a:r>
            <a:r>
              <a:rPr lang="fi-FI" dirty="0" err="1"/>
              <a:t>text</a:t>
            </a:r>
            <a:r>
              <a:rPr lang="fi-FI" dirty="0"/>
              <a:t>.</a:t>
            </a:r>
          </a:p>
        </p:txBody>
      </p:sp>
      <p:sp>
        <p:nvSpPr>
          <p:cNvPr id="6" name="Title 1"/>
          <p:cNvSpPr>
            <a:spLocks noGrp="1"/>
          </p:cNvSpPr>
          <p:nvPr>
            <p:ph type="ctrTitle" hasCustomPrompt="1"/>
          </p:nvPr>
        </p:nvSpPr>
        <p:spPr>
          <a:xfrm>
            <a:off x="2407531" y="3622469"/>
            <a:ext cx="3794787" cy="925468"/>
          </a:xfrm>
        </p:spPr>
        <p:txBody>
          <a:bodyPr anchor="t">
            <a:normAutofit/>
          </a:bodyPr>
          <a:lstStyle>
            <a:lvl1pPr algn="l">
              <a:defRPr sz="2600" b="1" baseline="0"/>
            </a:lvl1pPr>
          </a:lstStyle>
          <a:p>
            <a:r>
              <a:rPr lang="fi-FI" dirty="0"/>
              <a:t>PRESENTATION TITLE GOES HERE</a:t>
            </a:r>
            <a:endParaRPr lang="en-US" dirty="0"/>
          </a:p>
        </p:txBody>
      </p:sp>
    </p:spTree>
    <p:extLst>
      <p:ext uri="{BB962C8B-B14F-4D97-AF65-F5344CB8AC3E}">
        <p14:creationId xmlns:p14="http://schemas.microsoft.com/office/powerpoint/2010/main" val="746319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Title - Lef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10450" y="2141618"/>
            <a:ext cx="5389561" cy="1596127"/>
          </a:xfrm>
        </p:spPr>
        <p:txBody>
          <a:bodyPr lIns="0" tIns="0" rIns="0" bIns="0" anchor="b">
            <a:normAutofit/>
          </a:bodyPr>
          <a:lstStyle>
            <a:lvl1pPr algn="l">
              <a:defRPr sz="4600" baseline="0"/>
            </a:lvl1pPr>
          </a:lstStyle>
          <a:p>
            <a:r>
              <a:rPr lang="fi-FI" dirty="0"/>
              <a:t>SECTION TITLE</a:t>
            </a:r>
            <a:endParaRPr lang="en-US" dirty="0"/>
          </a:p>
        </p:txBody>
      </p:sp>
      <p:sp>
        <p:nvSpPr>
          <p:cNvPr id="9" name="Text Placeholder 4"/>
          <p:cNvSpPr>
            <a:spLocks noGrp="1"/>
          </p:cNvSpPr>
          <p:nvPr>
            <p:ph type="body" sz="quarter" idx="10" hasCustomPrompt="1"/>
          </p:nvPr>
        </p:nvSpPr>
        <p:spPr>
          <a:xfrm>
            <a:off x="710450" y="3906186"/>
            <a:ext cx="5389561" cy="2225819"/>
          </a:xfrm>
        </p:spPr>
        <p:txBody>
          <a:bodyPr lIns="0" tIns="0" rIns="0" bIns="0"/>
          <a:lstStyle>
            <a:lvl1pPr algn="l">
              <a:lnSpc>
                <a:spcPct val="110000"/>
              </a:lnSpc>
              <a:spcBef>
                <a:spcPts val="400"/>
              </a:spcBef>
              <a:spcAft>
                <a:spcPts val="800"/>
              </a:spcAft>
              <a:defRPr sz="2400" baseline="0"/>
            </a:lvl1pPr>
            <a:lvl2pPr marL="7938" indent="0" algn="l">
              <a:buNone/>
              <a:defRPr sz="1900"/>
            </a:lvl2pPr>
            <a:lvl3pPr marL="7938" indent="0" algn="ctr">
              <a:buFontTx/>
              <a:buNone/>
              <a:defRPr sz="1400"/>
            </a:lvl3pPr>
            <a:lvl4pPr algn="ctr">
              <a:defRPr/>
            </a:lvl4pPr>
            <a:lvl5pPr algn="ctr">
              <a:defRPr/>
            </a:lvl5pPr>
          </a:lstStyle>
          <a:p>
            <a:pPr lvl="0"/>
            <a:r>
              <a:rPr lang="fi-FI" dirty="0" err="1"/>
              <a:t>Insert</a:t>
            </a:r>
            <a:r>
              <a:rPr lang="fi-FI" dirty="0"/>
              <a:t> </a:t>
            </a:r>
            <a:r>
              <a:rPr lang="fi-FI" dirty="0" err="1"/>
              <a:t>background</a:t>
            </a:r>
            <a:r>
              <a:rPr lang="fi-FI" dirty="0"/>
              <a:t> image to </a:t>
            </a:r>
            <a:r>
              <a:rPr lang="fi-FI" dirty="0" err="1"/>
              <a:t>this</a:t>
            </a:r>
            <a:r>
              <a:rPr lang="fi-FI" dirty="0"/>
              <a:t> </a:t>
            </a:r>
            <a:r>
              <a:rPr lang="fi-FI" dirty="0" err="1"/>
              <a:t>slide</a:t>
            </a:r>
            <a:r>
              <a:rPr lang="fi-FI" dirty="0"/>
              <a:t> </a:t>
            </a:r>
            <a:r>
              <a:rPr lang="fi-FI" dirty="0" err="1"/>
              <a:t>using</a:t>
            </a:r>
            <a:r>
              <a:rPr lang="fi-FI" dirty="0"/>
              <a:t> </a:t>
            </a:r>
            <a:r>
              <a:rPr lang="fi-FI" dirty="0" err="1"/>
              <a:t>Slide</a:t>
            </a:r>
            <a:r>
              <a:rPr lang="fi-FI" dirty="0"/>
              <a:t> </a:t>
            </a:r>
            <a:r>
              <a:rPr lang="fi-FI" dirty="0" err="1"/>
              <a:t>Background</a:t>
            </a:r>
            <a:r>
              <a:rPr lang="fi-FI" dirty="0"/>
              <a:t> </a:t>
            </a:r>
            <a:r>
              <a:rPr lang="fi-FI" dirty="0" err="1"/>
              <a:t>options</a:t>
            </a:r>
            <a:r>
              <a:rPr lang="fi-FI" dirty="0"/>
              <a:t>. </a:t>
            </a:r>
            <a:r>
              <a:rPr lang="fi-FI" dirty="0" err="1"/>
              <a:t>Use</a:t>
            </a:r>
            <a:r>
              <a:rPr lang="fi-FI" dirty="0"/>
              <a:t> 1600x900px image.</a:t>
            </a:r>
          </a:p>
          <a:p>
            <a:pPr lvl="1"/>
            <a:r>
              <a:rPr lang="fi-FI" dirty="0" err="1"/>
              <a:t>Indent</a:t>
            </a:r>
            <a:r>
              <a:rPr lang="fi-FI" dirty="0"/>
              <a:t> for </a:t>
            </a:r>
            <a:r>
              <a:rPr lang="fi-FI" dirty="0" err="1"/>
              <a:t>smaller</a:t>
            </a:r>
            <a:r>
              <a:rPr lang="fi-FI" dirty="0"/>
              <a:t> </a:t>
            </a:r>
            <a:r>
              <a:rPr lang="fi-FI" dirty="0" err="1"/>
              <a:t>text</a:t>
            </a:r>
            <a:r>
              <a:rPr lang="fi-FI" dirty="0"/>
              <a:t>.</a:t>
            </a:r>
          </a:p>
        </p:txBody>
      </p:sp>
    </p:spTree>
    <p:extLst>
      <p:ext uri="{BB962C8B-B14F-4D97-AF65-F5344CB8AC3E}">
        <p14:creationId xmlns:p14="http://schemas.microsoft.com/office/powerpoint/2010/main" val="1718906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Title - Centered">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995055" y="2129968"/>
            <a:ext cx="8291945" cy="1596127"/>
          </a:xfrm>
        </p:spPr>
        <p:txBody>
          <a:bodyPr lIns="0" tIns="0" rIns="0" bIns="0" anchor="b">
            <a:normAutofit/>
          </a:bodyPr>
          <a:lstStyle>
            <a:lvl1pPr algn="ctr">
              <a:defRPr sz="4600" baseline="0"/>
            </a:lvl1pPr>
          </a:lstStyle>
          <a:p>
            <a:r>
              <a:rPr lang="fi-FI" dirty="0"/>
              <a:t>SECTION TITLE</a:t>
            </a:r>
            <a:endParaRPr lang="en-US" dirty="0"/>
          </a:p>
        </p:txBody>
      </p:sp>
      <p:sp>
        <p:nvSpPr>
          <p:cNvPr id="5" name="Text Placeholder 4"/>
          <p:cNvSpPr>
            <a:spLocks noGrp="1"/>
          </p:cNvSpPr>
          <p:nvPr>
            <p:ph type="body" sz="quarter" idx="10" hasCustomPrompt="1"/>
          </p:nvPr>
        </p:nvSpPr>
        <p:spPr>
          <a:xfrm>
            <a:off x="1995055" y="3894155"/>
            <a:ext cx="8291945" cy="2225819"/>
          </a:xfrm>
        </p:spPr>
        <p:txBody>
          <a:bodyPr lIns="0" tIns="0" rIns="0" bIns="0"/>
          <a:lstStyle>
            <a:lvl1pPr algn="ctr">
              <a:lnSpc>
                <a:spcPct val="110000"/>
              </a:lnSpc>
              <a:spcBef>
                <a:spcPts val="400"/>
              </a:spcBef>
              <a:spcAft>
                <a:spcPts val="800"/>
              </a:spcAft>
              <a:defRPr baseline="0"/>
            </a:lvl1pPr>
            <a:lvl2pPr marL="7938" indent="0" algn="ctr">
              <a:buNone/>
              <a:defRPr sz="1900"/>
            </a:lvl2pPr>
            <a:lvl3pPr marL="7938" indent="0" algn="ctr">
              <a:buFontTx/>
              <a:buNone/>
              <a:defRPr sz="1400"/>
            </a:lvl3pPr>
            <a:lvl4pPr algn="ctr">
              <a:defRPr/>
            </a:lvl4pPr>
            <a:lvl5pPr algn="ctr">
              <a:defRPr/>
            </a:lvl5pPr>
          </a:lstStyle>
          <a:p>
            <a:pPr lvl="0"/>
            <a:r>
              <a:rPr lang="fi-FI" dirty="0" err="1"/>
              <a:t>Insert</a:t>
            </a:r>
            <a:r>
              <a:rPr lang="fi-FI" dirty="0"/>
              <a:t> </a:t>
            </a:r>
            <a:r>
              <a:rPr lang="fi-FI" dirty="0" err="1"/>
              <a:t>background</a:t>
            </a:r>
            <a:r>
              <a:rPr lang="fi-FI" dirty="0"/>
              <a:t> image to </a:t>
            </a:r>
            <a:r>
              <a:rPr lang="fi-FI" dirty="0" err="1"/>
              <a:t>this</a:t>
            </a:r>
            <a:r>
              <a:rPr lang="fi-FI" dirty="0"/>
              <a:t> </a:t>
            </a:r>
            <a:r>
              <a:rPr lang="fi-FI" dirty="0" err="1"/>
              <a:t>slide</a:t>
            </a:r>
            <a:r>
              <a:rPr lang="fi-FI" dirty="0"/>
              <a:t> </a:t>
            </a:r>
            <a:r>
              <a:rPr lang="fi-FI" dirty="0" err="1"/>
              <a:t>using</a:t>
            </a:r>
            <a:r>
              <a:rPr lang="fi-FI" dirty="0"/>
              <a:t> </a:t>
            </a:r>
            <a:r>
              <a:rPr lang="fi-FI" dirty="0" err="1"/>
              <a:t>Slide</a:t>
            </a:r>
            <a:r>
              <a:rPr lang="fi-FI" dirty="0"/>
              <a:t> </a:t>
            </a:r>
            <a:r>
              <a:rPr lang="fi-FI" dirty="0" err="1"/>
              <a:t>Background</a:t>
            </a:r>
            <a:r>
              <a:rPr lang="fi-FI" dirty="0"/>
              <a:t> </a:t>
            </a:r>
            <a:r>
              <a:rPr lang="fi-FI" dirty="0" err="1"/>
              <a:t>options</a:t>
            </a:r>
            <a:r>
              <a:rPr lang="fi-FI" dirty="0"/>
              <a:t>. </a:t>
            </a:r>
            <a:r>
              <a:rPr lang="fi-FI" dirty="0" err="1"/>
              <a:t>Use</a:t>
            </a:r>
            <a:r>
              <a:rPr lang="fi-FI" dirty="0"/>
              <a:t> 1600x900px image.</a:t>
            </a:r>
          </a:p>
          <a:p>
            <a:pPr lvl="1"/>
            <a:r>
              <a:rPr lang="fi-FI" dirty="0" err="1"/>
              <a:t>Indent</a:t>
            </a:r>
            <a:r>
              <a:rPr lang="fi-FI" dirty="0"/>
              <a:t> for </a:t>
            </a:r>
            <a:r>
              <a:rPr lang="fi-FI" dirty="0" err="1"/>
              <a:t>smaller</a:t>
            </a:r>
            <a:r>
              <a:rPr lang="fi-FI" dirty="0"/>
              <a:t> </a:t>
            </a:r>
            <a:r>
              <a:rPr lang="fi-FI" dirty="0" err="1"/>
              <a:t>text</a:t>
            </a:r>
            <a:r>
              <a:rPr lang="fi-FI" dirty="0"/>
              <a:t>.</a:t>
            </a:r>
          </a:p>
        </p:txBody>
      </p:sp>
    </p:spTree>
    <p:extLst>
      <p:ext uri="{BB962C8B-B14F-4D97-AF65-F5344CB8AC3E}">
        <p14:creationId xmlns:p14="http://schemas.microsoft.com/office/powerpoint/2010/main" val="2817796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asic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1999" cy="6858000"/>
          </a:xfrm>
          <a:prstGeom prst="rect">
            <a:avLst/>
          </a:prstGeom>
          <a:gradFill flip="none" rotWithShape="1">
            <a:gsLst>
              <a:gs pos="68000">
                <a:schemeClr val="bg1">
                  <a:alpha val="89000"/>
                </a:schemeClr>
              </a:gs>
              <a:gs pos="2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9284" y="1596980"/>
            <a:ext cx="9968361" cy="4494061"/>
          </a:xfrm>
        </p:spPr>
        <p:txBody>
          <a:bodyPr lIns="0" tIns="0" rIns="0" bIns="0"/>
          <a:lstStyle>
            <a:lvl1pPr>
              <a:defRPr sz="2200" baseline="0"/>
            </a:lvl1pPr>
            <a:lvl2pPr marL="268288" indent="-260350">
              <a:spcAft>
                <a:spcPts val="900"/>
              </a:spcAft>
              <a:buClr>
                <a:schemeClr val="tx2"/>
              </a:buClr>
              <a:buFont typeface="Arial" charset="0"/>
              <a:buChar char="•"/>
              <a:tabLst/>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8" name="Title 1"/>
          <p:cNvSpPr>
            <a:spLocks noGrp="1"/>
          </p:cNvSpPr>
          <p:nvPr>
            <p:ph type="title" hasCustomPrompt="1"/>
          </p:nvPr>
        </p:nvSpPr>
        <p:spPr>
          <a:xfrm>
            <a:off x="489283" y="467412"/>
            <a:ext cx="6128083" cy="923506"/>
          </a:xfrm>
        </p:spPr>
        <p:txBody>
          <a:bodyPr lIns="0" tIns="0" rIns="0" bIns="0" anchor="b">
            <a:normAutofit/>
          </a:bodyPr>
          <a:lstStyle>
            <a:lvl1pPr>
              <a:defRPr sz="3200" baseline="0"/>
            </a:lvl1pPr>
          </a:lstStyle>
          <a:p>
            <a:r>
              <a:rPr lang="fi-FI" dirty="0"/>
              <a:t>SLIDE TITLE GOES HERE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86" y="6363530"/>
            <a:ext cx="1268396" cy="306000"/>
          </a:xfrm>
          <a:prstGeom prst="rect">
            <a:avLst/>
          </a:prstGeom>
        </p:spPr>
      </p:pic>
    </p:spTree>
    <p:extLst>
      <p:ext uri="{BB962C8B-B14F-4D97-AF65-F5344CB8AC3E}">
        <p14:creationId xmlns:p14="http://schemas.microsoft.com/office/powerpoint/2010/main" val="2423576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asic Slide - Lifts">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1999" cy="6858000"/>
          </a:xfrm>
          <a:prstGeom prst="rect">
            <a:avLst/>
          </a:prstGeom>
          <a:gradFill flip="none" rotWithShape="1">
            <a:gsLst>
              <a:gs pos="68000">
                <a:schemeClr val="bg1">
                  <a:alpha val="89000"/>
                </a:schemeClr>
              </a:gs>
              <a:gs pos="2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489283" y="467412"/>
            <a:ext cx="6128083" cy="1090790"/>
          </a:xfrm>
        </p:spPr>
        <p:txBody>
          <a:bodyPr lIns="0" tIns="0" rIns="0" bIns="0" anchor="b">
            <a:normAutofit/>
          </a:bodyPr>
          <a:lstStyle>
            <a:lvl1pPr>
              <a:defRPr sz="3200" baseline="0"/>
            </a:lvl1pPr>
          </a:lstStyle>
          <a:p>
            <a:r>
              <a:rPr lang="fi-FI" dirty="0"/>
              <a:t>SLIDE TITLE GOES HERE</a:t>
            </a:r>
            <a:endParaRPr lang="en-US" dirty="0"/>
          </a:p>
        </p:txBody>
      </p:sp>
      <p:sp>
        <p:nvSpPr>
          <p:cNvPr id="6" name="Text Placeholder 10"/>
          <p:cNvSpPr>
            <a:spLocks noGrp="1"/>
          </p:cNvSpPr>
          <p:nvPr>
            <p:ph type="body" sz="quarter" idx="12" hasCustomPrompt="1"/>
          </p:nvPr>
        </p:nvSpPr>
        <p:spPr>
          <a:xfrm>
            <a:off x="489283" y="1804736"/>
            <a:ext cx="9968362" cy="4424031"/>
          </a:xfrm>
        </p:spPr>
        <p:txBody>
          <a:bodyPr lIns="0" tIns="0" rIns="0" bIns="0"/>
          <a:lstStyle>
            <a:lvl1pPr algn="l">
              <a:spcBef>
                <a:spcPts val="0"/>
              </a:spcBef>
              <a:spcAft>
                <a:spcPts val="900"/>
              </a:spcAft>
              <a:defRPr sz="2200" b="1">
                <a:latin typeface="+mj-lt"/>
              </a:defRPr>
            </a:lvl1pPr>
            <a:lvl2pPr marL="0" indent="0" algn="l">
              <a:spcBef>
                <a:spcPts val="0"/>
              </a:spcBef>
              <a:buNone/>
              <a:defRPr sz="2000" baseline="0"/>
            </a:lvl2pPr>
          </a:lstStyle>
          <a:p>
            <a:pPr lvl="0"/>
            <a:r>
              <a:rPr lang="en-US" dirty="0"/>
              <a:t>Heading</a:t>
            </a:r>
          </a:p>
          <a:p>
            <a:pPr lvl="1"/>
            <a:r>
              <a:rPr lang="en-US" dirty="0"/>
              <a:t>Write content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86" y="6363530"/>
            <a:ext cx="1268396" cy="306000"/>
          </a:xfrm>
          <a:prstGeom prst="rect">
            <a:avLst/>
          </a:prstGeom>
        </p:spPr>
      </p:pic>
    </p:spTree>
    <p:extLst>
      <p:ext uri="{BB962C8B-B14F-4D97-AF65-F5344CB8AC3E}">
        <p14:creationId xmlns:p14="http://schemas.microsoft.com/office/powerpoint/2010/main" val="1977155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9863" y="1239253"/>
            <a:ext cx="5149516" cy="4932946"/>
          </a:xfrm>
        </p:spPr>
        <p:txBody>
          <a:bodyPr lIns="0" tIns="0" rIns="0" bIns="0"/>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Content Placeholder 3"/>
          <p:cNvSpPr>
            <a:spLocks noGrp="1"/>
          </p:cNvSpPr>
          <p:nvPr>
            <p:ph sz="half" idx="2"/>
          </p:nvPr>
        </p:nvSpPr>
        <p:spPr>
          <a:xfrm>
            <a:off x="6340642" y="1239253"/>
            <a:ext cx="5149516" cy="4932946"/>
          </a:xfrm>
        </p:spPr>
        <p:txBody>
          <a:bodyPr/>
          <a:lstStyle/>
          <a:p>
            <a:pPr lvl="0"/>
            <a:r>
              <a:rPr lang="fi-FI"/>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5"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2945848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asic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1999" cy="6858000"/>
          </a:xfrm>
          <a:prstGeom prst="rect">
            <a:avLst/>
          </a:prstGeom>
          <a:gradFill flip="none" rotWithShape="1">
            <a:gsLst>
              <a:gs pos="68000">
                <a:schemeClr val="bg1">
                  <a:alpha val="89000"/>
                </a:schemeClr>
              </a:gs>
              <a:gs pos="2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9284" y="1596980"/>
            <a:ext cx="9968361" cy="4494061"/>
          </a:xfrm>
        </p:spPr>
        <p:txBody>
          <a:bodyPr lIns="0" tIns="0" rIns="0" bIns="0"/>
          <a:lstStyle>
            <a:lvl1pPr>
              <a:defRPr sz="2200" baseline="0"/>
            </a:lvl1pPr>
            <a:lvl2pPr marL="268288" indent="-260350">
              <a:spcAft>
                <a:spcPts val="900"/>
              </a:spcAft>
              <a:buClr>
                <a:schemeClr val="tx2"/>
              </a:buClr>
              <a:buFont typeface="Arial" charset="0"/>
              <a:buChar char="•"/>
              <a:tabLst/>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8" name="Title 1"/>
          <p:cNvSpPr>
            <a:spLocks noGrp="1"/>
          </p:cNvSpPr>
          <p:nvPr>
            <p:ph type="title" hasCustomPrompt="1"/>
          </p:nvPr>
        </p:nvSpPr>
        <p:spPr>
          <a:xfrm>
            <a:off x="489283" y="467412"/>
            <a:ext cx="6128083" cy="923506"/>
          </a:xfrm>
        </p:spPr>
        <p:txBody>
          <a:bodyPr lIns="0" tIns="0" rIns="0" bIns="0" anchor="b">
            <a:normAutofit/>
          </a:bodyPr>
          <a:lstStyle>
            <a:lvl1pPr>
              <a:defRPr sz="3200" baseline="0"/>
            </a:lvl1pPr>
          </a:lstStyle>
          <a:p>
            <a:r>
              <a:rPr lang="fi-FI" dirty="0"/>
              <a:t>SLIDE TITLE GOES HERE</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68086" y="6363530"/>
            <a:ext cx="1268396" cy="306000"/>
          </a:xfrm>
          <a:prstGeom prst="rect">
            <a:avLst/>
          </a:prstGeom>
        </p:spPr>
      </p:pic>
    </p:spTree>
    <p:extLst>
      <p:ext uri="{BB962C8B-B14F-4D97-AF65-F5344CB8AC3E}">
        <p14:creationId xmlns:p14="http://schemas.microsoft.com/office/powerpoint/2010/main" val="2705522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s B">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23455" y="562062"/>
            <a:ext cx="5332177" cy="881729"/>
          </a:xfrm>
        </p:spPr>
        <p:txBody>
          <a:bodyPr lIns="0" tIns="0" rIns="0" bIns="0" anchor="b">
            <a:normAutofit/>
          </a:bodyPr>
          <a:lstStyle>
            <a:lvl1pPr algn="l">
              <a:defRPr sz="3200" baseline="0"/>
            </a:lvl1pPr>
          </a:lstStyle>
          <a:p>
            <a:r>
              <a:rPr lang="fi-FI" dirty="0"/>
              <a:t>SLIDE TITLE GOES HERE AND HERE</a:t>
            </a:r>
            <a:endParaRPr lang="en-US" dirty="0"/>
          </a:p>
        </p:txBody>
      </p:sp>
      <p:sp>
        <p:nvSpPr>
          <p:cNvPr id="8" name="Content Placeholder 2"/>
          <p:cNvSpPr>
            <a:spLocks noGrp="1"/>
          </p:cNvSpPr>
          <p:nvPr>
            <p:ph sz="half" idx="1" hasCustomPrompt="1"/>
          </p:nvPr>
        </p:nvSpPr>
        <p:spPr>
          <a:xfrm>
            <a:off x="623455" y="1660358"/>
            <a:ext cx="5332177" cy="4559968"/>
          </a:xfrm>
        </p:spPr>
        <p:txBody>
          <a:bodyPr lIns="0" tIns="0" rIns="0" bIns="0"/>
          <a:lstStyle>
            <a:lvl1pPr>
              <a:defRPr sz="2200" baseline="0"/>
            </a:lvl1pPr>
            <a:lvl2pPr marL="268288" indent="-260350">
              <a:spcAft>
                <a:spcPts val="900"/>
              </a:spcAft>
              <a:buClr>
                <a:schemeClr val="tx2"/>
              </a:buClr>
              <a:buFont typeface="Arial" charset="0"/>
              <a:buChar char="•"/>
              <a:tabLst/>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Content Placeholder 3"/>
          <p:cNvSpPr>
            <a:spLocks noGrp="1"/>
          </p:cNvSpPr>
          <p:nvPr>
            <p:ph sz="quarter" idx="11"/>
          </p:nvPr>
        </p:nvSpPr>
        <p:spPr>
          <a:xfrm>
            <a:off x="6277225" y="529390"/>
            <a:ext cx="5333250" cy="569093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594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duct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 y="0"/>
            <a:ext cx="5955632" cy="1875600"/>
          </a:xfrm>
        </p:spPr>
        <p:txBody>
          <a:bodyPr lIns="540000" tIns="0" rIns="540000" bIns="0" anchor="b">
            <a:normAutofit/>
          </a:bodyPr>
          <a:lstStyle>
            <a:lvl1pPr algn="ctr">
              <a:defRPr sz="3200" baseline="0"/>
            </a:lvl1pPr>
          </a:lstStyle>
          <a:p>
            <a:r>
              <a:rPr lang="fi-FI" dirty="0"/>
              <a:t>SLIDE TITLE GOES HERE AND HERE</a:t>
            </a:r>
            <a:endParaRPr lang="en-US" dirty="0"/>
          </a:p>
        </p:txBody>
      </p:sp>
    </p:spTree>
    <p:extLst>
      <p:ext uri="{BB962C8B-B14F-4D97-AF65-F5344CB8AC3E}">
        <p14:creationId xmlns:p14="http://schemas.microsoft.com/office/powerpoint/2010/main" val="3865746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 Half">
    <p:bg>
      <p:bgPr>
        <a:solidFill>
          <a:schemeClr val="bg1"/>
        </a:solidFill>
        <a:effectLst/>
      </p:bgPr>
    </p:bg>
    <p:spTree>
      <p:nvGrpSpPr>
        <p:cNvPr id="1" name=""/>
        <p:cNvGrpSpPr/>
        <p:nvPr/>
      </p:nvGrpSpPr>
      <p:grpSpPr>
        <a:xfrm>
          <a:off x="0" y="0"/>
          <a:ext cx="0" cy="0"/>
          <a:chOff x="0" y="0"/>
          <a:chExt cx="0" cy="0"/>
        </a:xfrm>
      </p:grpSpPr>
      <p:sp>
        <p:nvSpPr>
          <p:cNvPr id="13" name="Picture Placeholder 2"/>
          <p:cNvSpPr>
            <a:spLocks noGrp="1"/>
          </p:cNvSpPr>
          <p:nvPr>
            <p:ph type="pic" sz="quarter" idx="11"/>
          </p:nvPr>
        </p:nvSpPr>
        <p:spPr>
          <a:xfrm>
            <a:off x="6593306" y="0"/>
            <a:ext cx="5598694" cy="6858000"/>
          </a:xfrm>
        </p:spPr>
        <p:txBody>
          <a:bodyPr/>
          <a:lstStyle/>
          <a:p>
            <a:endParaRPr lang="en-US"/>
          </a:p>
        </p:txBody>
      </p:sp>
      <p:sp>
        <p:nvSpPr>
          <p:cNvPr id="14" name="Title 1"/>
          <p:cNvSpPr>
            <a:spLocks noGrp="1"/>
          </p:cNvSpPr>
          <p:nvPr>
            <p:ph type="ctrTitle" hasCustomPrompt="1"/>
          </p:nvPr>
        </p:nvSpPr>
        <p:spPr>
          <a:xfrm>
            <a:off x="623455" y="562062"/>
            <a:ext cx="5332177" cy="881729"/>
          </a:xfrm>
        </p:spPr>
        <p:txBody>
          <a:bodyPr lIns="0" tIns="0" rIns="0" bIns="0" anchor="b">
            <a:normAutofit/>
          </a:bodyPr>
          <a:lstStyle>
            <a:lvl1pPr algn="l">
              <a:defRPr sz="3200" baseline="0"/>
            </a:lvl1pPr>
          </a:lstStyle>
          <a:p>
            <a:r>
              <a:rPr lang="fi-FI" dirty="0"/>
              <a:t>SLIDE TITLE GOES HERE AND HERE</a:t>
            </a:r>
            <a:endParaRPr lang="en-US" dirty="0"/>
          </a:p>
        </p:txBody>
      </p:sp>
      <p:sp>
        <p:nvSpPr>
          <p:cNvPr id="6" name="Content Placeholder 2"/>
          <p:cNvSpPr>
            <a:spLocks noGrp="1"/>
          </p:cNvSpPr>
          <p:nvPr>
            <p:ph sz="half" idx="1" hasCustomPrompt="1"/>
          </p:nvPr>
        </p:nvSpPr>
        <p:spPr>
          <a:xfrm>
            <a:off x="623455" y="1660358"/>
            <a:ext cx="5332177" cy="4559968"/>
          </a:xfrm>
        </p:spPr>
        <p:txBody>
          <a:bodyPr lIns="0" tIns="0" rIns="0" bIns="0"/>
          <a:lstStyle>
            <a:lvl1pPr>
              <a:defRPr sz="2200" baseline="0"/>
            </a:lvl1pPr>
            <a:lvl2pPr marL="268288" indent="-260350">
              <a:spcAft>
                <a:spcPts val="900"/>
              </a:spcAft>
              <a:buClr>
                <a:schemeClr val="tx2"/>
              </a:buClr>
              <a:buFont typeface="Arial" charset="0"/>
              <a:buChar char="•"/>
              <a:tabLst/>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extLst>
      <p:ext uri="{BB962C8B-B14F-4D97-AF65-F5344CB8AC3E}">
        <p14:creationId xmlns:p14="http://schemas.microsoft.com/office/powerpoint/2010/main" val="14425275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8" name="Text Placeholder 4"/>
          <p:cNvSpPr>
            <a:spLocks noGrp="1"/>
          </p:cNvSpPr>
          <p:nvPr>
            <p:ph type="body" sz="quarter" idx="10" hasCustomPrompt="1"/>
          </p:nvPr>
        </p:nvSpPr>
        <p:spPr>
          <a:xfrm>
            <a:off x="6193407" y="677790"/>
            <a:ext cx="5393003" cy="5506442"/>
          </a:xfrm>
        </p:spPr>
        <p:txBody>
          <a:bodyPr anchor="ctr"/>
          <a:lstStyle>
            <a:lvl1pPr algn="ctr">
              <a:lnSpc>
                <a:spcPct val="110000"/>
              </a:lnSpc>
              <a:spcBef>
                <a:spcPts val="400"/>
              </a:spcBef>
              <a:spcAft>
                <a:spcPts val="800"/>
              </a:spcAft>
              <a:defRPr sz="2600" i="1" baseline="0">
                <a:latin typeface="+mj-lt"/>
              </a:defRPr>
            </a:lvl1pPr>
            <a:lvl2pPr marL="7938" indent="0" algn="ctr">
              <a:buNone/>
              <a:defRPr sz="1900" baseline="0"/>
            </a:lvl2pPr>
            <a:lvl3pPr marL="7938" indent="0" algn="ctr">
              <a:buFontTx/>
              <a:buNone/>
              <a:defRPr sz="1400"/>
            </a:lvl3pPr>
            <a:lvl4pPr algn="ctr">
              <a:defRPr/>
            </a:lvl4pPr>
            <a:lvl5pPr algn="ctr">
              <a:defRPr/>
            </a:lvl5pPr>
          </a:lstStyle>
          <a:p>
            <a:pPr lvl="0"/>
            <a:r>
              <a:rPr lang="fi-FI" dirty="0"/>
              <a:t>”Write </a:t>
            </a:r>
            <a:r>
              <a:rPr lang="fi-FI" dirty="0" err="1"/>
              <a:t>quote</a:t>
            </a:r>
            <a:r>
              <a:rPr lang="fi-FI" dirty="0"/>
              <a:t> </a:t>
            </a:r>
            <a:r>
              <a:rPr lang="fi-FI" dirty="0" err="1"/>
              <a:t>here</a:t>
            </a:r>
            <a:r>
              <a:rPr lang="fi-FI" dirty="0"/>
              <a:t>”.</a:t>
            </a:r>
          </a:p>
          <a:p>
            <a:pPr lvl="1"/>
            <a:r>
              <a:rPr lang="fi-FI" dirty="0"/>
              <a:t> – </a:t>
            </a:r>
            <a:r>
              <a:rPr lang="fi-FI" dirty="0" err="1"/>
              <a:t>Name</a:t>
            </a:r>
            <a:r>
              <a:rPr lang="fi-FI" dirty="0"/>
              <a:t> </a:t>
            </a:r>
            <a:r>
              <a:rPr lang="fi-FI" dirty="0" err="1"/>
              <a:t>Lastname</a:t>
            </a:r>
            <a:r>
              <a:rPr lang="fi-FI" dirty="0"/>
              <a:t>, Company </a:t>
            </a:r>
            <a:r>
              <a:rPr lang="fi-FI" dirty="0" err="1"/>
              <a:t>Inc</a:t>
            </a:r>
            <a:endParaRPr lang="fi-FI" dirty="0"/>
          </a:p>
        </p:txBody>
      </p:sp>
      <p:sp>
        <p:nvSpPr>
          <p:cNvPr id="5" name="Picture Placeholder 2"/>
          <p:cNvSpPr>
            <a:spLocks noGrp="1"/>
          </p:cNvSpPr>
          <p:nvPr>
            <p:ph type="pic" sz="quarter" idx="11"/>
          </p:nvPr>
        </p:nvSpPr>
        <p:spPr>
          <a:xfrm>
            <a:off x="0" y="0"/>
            <a:ext cx="5598694" cy="6858000"/>
          </a:xfrm>
        </p:spPr>
        <p:txBody>
          <a:bodyPr/>
          <a:lstStyle/>
          <a:p>
            <a:endParaRPr lang="en-US"/>
          </a:p>
        </p:txBody>
      </p:sp>
    </p:spTree>
    <p:extLst>
      <p:ext uri="{BB962C8B-B14F-4D97-AF65-F5344CB8AC3E}">
        <p14:creationId xmlns:p14="http://schemas.microsoft.com/office/powerpoint/2010/main" val="3427234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pty">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1330114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eatures - 3">
    <p:bg>
      <p:bgPr>
        <a:solidFill>
          <a:schemeClr val="bg1"/>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2" hasCustomPrompt="1"/>
          </p:nvPr>
        </p:nvSpPr>
        <p:spPr>
          <a:xfrm>
            <a:off x="537412" y="1263316"/>
            <a:ext cx="3424989"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4" name="Text Placeholder 10"/>
          <p:cNvSpPr>
            <a:spLocks noGrp="1"/>
          </p:cNvSpPr>
          <p:nvPr>
            <p:ph type="body" sz="quarter" idx="13" hasCustomPrompt="1"/>
          </p:nvPr>
        </p:nvSpPr>
        <p:spPr>
          <a:xfrm>
            <a:off x="4381501"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5" name="Text Placeholder 10"/>
          <p:cNvSpPr>
            <a:spLocks noGrp="1"/>
          </p:cNvSpPr>
          <p:nvPr>
            <p:ph type="body" sz="quarter" idx="14" hasCustomPrompt="1"/>
          </p:nvPr>
        </p:nvSpPr>
        <p:spPr>
          <a:xfrm>
            <a:off x="8225591"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cxnSp>
        <p:nvCxnSpPr>
          <p:cNvPr id="17" name="Straight Connector 16"/>
          <p:cNvCxnSpPr/>
          <p:nvPr userDrawn="1"/>
        </p:nvCxnSpPr>
        <p:spPr>
          <a:xfrm>
            <a:off x="4174958"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a:off x="8013033"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9"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217699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eatures - 2">
    <p:bg>
      <p:bgPr>
        <a:solidFill>
          <a:schemeClr val="bg1"/>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2" hasCustomPrompt="1"/>
          </p:nvPr>
        </p:nvSpPr>
        <p:spPr>
          <a:xfrm>
            <a:off x="537412" y="1239253"/>
            <a:ext cx="5297904" cy="4989515"/>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4" name="Text Placeholder 10"/>
          <p:cNvSpPr>
            <a:spLocks noGrp="1"/>
          </p:cNvSpPr>
          <p:nvPr>
            <p:ph type="body" sz="quarter" idx="13" hasCustomPrompt="1"/>
          </p:nvPr>
        </p:nvSpPr>
        <p:spPr>
          <a:xfrm>
            <a:off x="6348665" y="1239253"/>
            <a:ext cx="5297903" cy="4989515"/>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cxnSp>
        <p:nvCxnSpPr>
          <p:cNvPr id="17" name="Straight Connector 16"/>
          <p:cNvCxnSpPr/>
          <p:nvPr userDrawn="1"/>
        </p:nvCxnSpPr>
        <p:spPr>
          <a:xfrm>
            <a:off x="6091990" y="1239253"/>
            <a:ext cx="0" cy="4989515"/>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7"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425400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eatures - 2B">
    <p:bg>
      <p:bgPr>
        <a:solidFill>
          <a:schemeClr val="bg1"/>
        </a:solidFill>
        <a:effectLst/>
      </p:bgPr>
    </p:bg>
    <p:spTree>
      <p:nvGrpSpPr>
        <p:cNvPr id="1" name=""/>
        <p:cNvGrpSpPr/>
        <p:nvPr/>
      </p:nvGrpSpPr>
      <p:grpSpPr>
        <a:xfrm>
          <a:off x="0" y="0"/>
          <a:ext cx="0" cy="0"/>
          <a:chOff x="0" y="0"/>
          <a:chExt cx="0" cy="0"/>
        </a:xfrm>
      </p:grpSpPr>
      <p:sp>
        <p:nvSpPr>
          <p:cNvPr id="8" name="Text Placeholder 10"/>
          <p:cNvSpPr>
            <a:spLocks noGrp="1"/>
          </p:cNvSpPr>
          <p:nvPr>
            <p:ph type="body" sz="quarter" idx="12" hasCustomPrompt="1"/>
          </p:nvPr>
        </p:nvSpPr>
        <p:spPr>
          <a:xfrm>
            <a:off x="537412" y="1263316"/>
            <a:ext cx="3420977" cy="4965452"/>
          </a:xfrm>
        </p:spPr>
        <p:txBody>
          <a:bodyPr/>
          <a:lstStyle>
            <a:lvl1pPr algn="ctr">
              <a:spcBef>
                <a:spcPts val="0"/>
              </a:spcBef>
              <a:spcAft>
                <a:spcPts val="900"/>
              </a:spcAft>
              <a:defRPr sz="2000" b="1">
                <a:latin typeface="+mj-lt"/>
              </a:defRPr>
            </a:lvl1pPr>
            <a:lvl2pPr marL="0" indent="0" algn="ctr">
              <a:spcBef>
                <a:spcPts val="0"/>
              </a:spcBef>
              <a:buNone/>
              <a:defRPr sz="1600" baseline="0"/>
            </a:lvl2pPr>
          </a:lstStyle>
          <a:p>
            <a:pPr lvl="0"/>
            <a:r>
              <a:rPr lang="en-US" dirty="0"/>
              <a:t>Heading</a:t>
            </a:r>
          </a:p>
          <a:p>
            <a:pPr lvl="1"/>
            <a:r>
              <a:rPr lang="en-US" dirty="0"/>
              <a:t>Write content here.</a:t>
            </a:r>
          </a:p>
        </p:txBody>
      </p:sp>
      <p:sp>
        <p:nvSpPr>
          <p:cNvPr id="14" name="Text Placeholder 10"/>
          <p:cNvSpPr>
            <a:spLocks noGrp="1"/>
          </p:cNvSpPr>
          <p:nvPr>
            <p:ph type="body" sz="quarter" idx="13" hasCustomPrompt="1"/>
          </p:nvPr>
        </p:nvSpPr>
        <p:spPr>
          <a:xfrm>
            <a:off x="4423615" y="1263316"/>
            <a:ext cx="7222954" cy="4965452"/>
          </a:xfrm>
        </p:spPr>
        <p:txBody>
          <a:bodyPr/>
          <a:lstStyle>
            <a:lvl1pPr algn="l">
              <a:spcBef>
                <a:spcPts val="0"/>
              </a:spcBef>
              <a:spcAft>
                <a:spcPts val="900"/>
              </a:spcAft>
              <a:defRPr sz="2000" b="1">
                <a:latin typeface="+mj-lt"/>
              </a:defRPr>
            </a:lvl1pPr>
            <a:lvl2pPr marL="0" indent="0" algn="l">
              <a:spcBef>
                <a:spcPts val="0"/>
              </a:spcBef>
              <a:buNone/>
              <a:defRPr sz="1600" baseline="0"/>
            </a:lvl2pPr>
          </a:lstStyle>
          <a:p>
            <a:pPr lvl="0"/>
            <a:r>
              <a:rPr lang="en-US" dirty="0"/>
              <a:t>Heading</a:t>
            </a:r>
          </a:p>
          <a:p>
            <a:pPr lvl="1"/>
            <a:r>
              <a:rPr lang="en-US" dirty="0"/>
              <a:t>Write content here.</a:t>
            </a:r>
          </a:p>
        </p:txBody>
      </p:sp>
      <p:cxnSp>
        <p:nvCxnSpPr>
          <p:cNvPr id="17" name="Straight Connector 16"/>
          <p:cNvCxnSpPr/>
          <p:nvPr userDrawn="1"/>
        </p:nvCxnSpPr>
        <p:spPr>
          <a:xfrm>
            <a:off x="4191001" y="1263316"/>
            <a:ext cx="0" cy="4965452"/>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7"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14206693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g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
        <p:nvSpPr>
          <p:cNvPr id="4" name="Content Placeholder 3"/>
          <p:cNvSpPr>
            <a:spLocks noGrp="1"/>
          </p:cNvSpPr>
          <p:nvPr>
            <p:ph sz="quarter" idx="10" hasCustomPrompt="1"/>
          </p:nvPr>
        </p:nvSpPr>
        <p:spPr>
          <a:xfrm>
            <a:off x="838200" y="1223783"/>
            <a:ext cx="10515600" cy="4898118"/>
          </a:xfrm>
        </p:spPr>
        <p:txBody>
          <a:bodyPr anchor="ctr"/>
          <a:lstStyle>
            <a:lvl1pPr algn="ctr">
              <a:defRPr baseline="0"/>
            </a:lvl1pPr>
            <a:lvl2pPr algn="ctr">
              <a:defRPr/>
            </a:lvl2pPr>
            <a:lvl3pPr algn="ctr">
              <a:defRPr/>
            </a:lvl3pPr>
            <a:lvl4pPr algn="ctr">
              <a:defRPr/>
            </a:lvl4pPr>
            <a:lvl5pPr algn="ctr">
              <a:defRPr/>
            </a:lvl5pPr>
          </a:lstStyle>
          <a:p>
            <a:pPr lvl="0"/>
            <a:r>
              <a:rPr lang="fi-FI" dirty="0" err="1"/>
              <a:t>Insert</a:t>
            </a:r>
            <a:r>
              <a:rPr lang="fi-FI" dirty="0"/>
              <a:t> </a:t>
            </a:r>
            <a:r>
              <a:rPr lang="fi-FI" dirty="0" err="1"/>
              <a:t>chart</a:t>
            </a:r>
            <a:r>
              <a:rPr lang="fi-FI" dirty="0"/>
              <a:t>, </a:t>
            </a:r>
            <a:r>
              <a:rPr lang="fi-FI" dirty="0" err="1"/>
              <a:t>table</a:t>
            </a:r>
            <a:r>
              <a:rPr lang="fi-FI" dirty="0"/>
              <a:t> </a:t>
            </a:r>
            <a:r>
              <a:rPr lang="fi-FI" dirty="0" err="1"/>
              <a:t>or</a:t>
            </a:r>
            <a:r>
              <a:rPr lang="fi-FI" dirty="0"/>
              <a:t> image.</a:t>
            </a:r>
            <a:endParaRPr lang="en-US" dirty="0"/>
          </a:p>
        </p:txBody>
      </p:sp>
    </p:spTree>
    <p:extLst>
      <p:ext uri="{BB962C8B-B14F-4D97-AF65-F5344CB8AC3E}">
        <p14:creationId xmlns:p14="http://schemas.microsoft.com/office/powerpoint/2010/main" val="1379416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asic Slide - Lifts">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1999" cy="6858000"/>
          </a:xfrm>
          <a:prstGeom prst="rect">
            <a:avLst/>
          </a:prstGeom>
          <a:gradFill flip="none" rotWithShape="1">
            <a:gsLst>
              <a:gs pos="68000">
                <a:schemeClr val="bg1">
                  <a:alpha val="89000"/>
                </a:schemeClr>
              </a:gs>
              <a:gs pos="29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489283" y="467412"/>
            <a:ext cx="6128083" cy="1090790"/>
          </a:xfrm>
        </p:spPr>
        <p:txBody>
          <a:bodyPr lIns="0" tIns="0" rIns="0" bIns="0" anchor="b">
            <a:normAutofit/>
          </a:bodyPr>
          <a:lstStyle>
            <a:lvl1pPr>
              <a:defRPr sz="3200" baseline="0"/>
            </a:lvl1pPr>
          </a:lstStyle>
          <a:p>
            <a:r>
              <a:rPr lang="fi-FI" dirty="0"/>
              <a:t>SLIDE TITLE GOES HERE</a:t>
            </a:r>
            <a:endParaRPr lang="en-US" dirty="0"/>
          </a:p>
        </p:txBody>
      </p:sp>
      <p:sp>
        <p:nvSpPr>
          <p:cNvPr id="6" name="Text Placeholder 10"/>
          <p:cNvSpPr>
            <a:spLocks noGrp="1"/>
          </p:cNvSpPr>
          <p:nvPr>
            <p:ph type="body" sz="quarter" idx="12" hasCustomPrompt="1"/>
          </p:nvPr>
        </p:nvSpPr>
        <p:spPr>
          <a:xfrm>
            <a:off x="489283" y="1804736"/>
            <a:ext cx="9968362" cy="4424031"/>
          </a:xfrm>
        </p:spPr>
        <p:txBody>
          <a:bodyPr lIns="0" tIns="0" rIns="0" bIns="0"/>
          <a:lstStyle>
            <a:lvl1pPr algn="l">
              <a:spcBef>
                <a:spcPts val="0"/>
              </a:spcBef>
              <a:spcAft>
                <a:spcPts val="900"/>
              </a:spcAft>
              <a:defRPr sz="2200" b="1">
                <a:latin typeface="+mj-lt"/>
              </a:defRPr>
            </a:lvl1pPr>
            <a:lvl2pPr marL="0" indent="0" algn="l">
              <a:spcBef>
                <a:spcPts val="0"/>
              </a:spcBef>
              <a:buNone/>
              <a:defRPr sz="2000" baseline="0"/>
            </a:lvl2pPr>
          </a:lstStyle>
          <a:p>
            <a:pPr lvl="0"/>
            <a:r>
              <a:rPr lang="en-US" dirty="0"/>
              <a:t>Heading</a:t>
            </a:r>
          </a:p>
          <a:p>
            <a:pPr lvl="1"/>
            <a:r>
              <a:rPr lang="en-US" dirty="0"/>
              <a:t>Write content here.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68086" y="6363530"/>
            <a:ext cx="1268396" cy="306000"/>
          </a:xfrm>
          <a:prstGeom prst="rect">
            <a:avLst/>
          </a:prstGeom>
        </p:spPr>
      </p:pic>
    </p:spTree>
    <p:extLst>
      <p:ext uri="{BB962C8B-B14F-4D97-AF65-F5344CB8AC3E}">
        <p14:creationId xmlns:p14="http://schemas.microsoft.com/office/powerpoint/2010/main" val="311784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09863" y="1239253"/>
            <a:ext cx="5149516" cy="4932946"/>
          </a:xfrm>
        </p:spPr>
        <p:txBody>
          <a:bodyPr lIns="0" tIns="0" rIns="0" bIns="0"/>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Content Placeholder 3"/>
          <p:cNvSpPr>
            <a:spLocks noGrp="1"/>
          </p:cNvSpPr>
          <p:nvPr>
            <p:ph sz="half" idx="2"/>
          </p:nvPr>
        </p:nvSpPr>
        <p:spPr>
          <a:xfrm>
            <a:off x="6340642" y="1239253"/>
            <a:ext cx="5149516" cy="4932946"/>
          </a:xfrm>
        </p:spPr>
        <p:txBody>
          <a:bodyPr/>
          <a:lstStyle/>
          <a:p>
            <a:pPr lvl="0"/>
            <a:r>
              <a:rPr lang="fi-FI"/>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5" name="Title 1"/>
          <p:cNvSpPr>
            <a:spLocks noGrp="1"/>
          </p:cNvSpPr>
          <p:nvPr>
            <p:ph type="title" hasCustomPrompt="1"/>
          </p:nvPr>
        </p:nvSpPr>
        <p:spPr>
          <a:xfrm>
            <a:off x="838200" y="365126"/>
            <a:ext cx="10515600" cy="530614"/>
          </a:xfrm>
        </p:spPr>
        <p:txBody>
          <a:bodyPr>
            <a:normAutofit/>
          </a:bodyPr>
          <a:lstStyle>
            <a:lvl1pPr algn="ctr">
              <a:defRPr sz="3200" b="1"/>
            </a:lvl1pPr>
          </a:lstStyle>
          <a:p>
            <a:r>
              <a:rPr lang="fi-FI" dirty="0"/>
              <a:t>SLIDE HEADLINE IS HERE</a:t>
            </a:r>
            <a:endParaRPr lang="en-US" dirty="0"/>
          </a:p>
        </p:txBody>
      </p:sp>
    </p:spTree>
    <p:extLst>
      <p:ext uri="{BB962C8B-B14F-4D97-AF65-F5344CB8AC3E}">
        <p14:creationId xmlns:p14="http://schemas.microsoft.com/office/powerpoint/2010/main" val="25549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B">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23455" y="562062"/>
            <a:ext cx="5332177" cy="881729"/>
          </a:xfrm>
        </p:spPr>
        <p:txBody>
          <a:bodyPr lIns="0" tIns="0" rIns="0" bIns="0" anchor="b">
            <a:normAutofit/>
          </a:bodyPr>
          <a:lstStyle>
            <a:lvl1pPr algn="l">
              <a:defRPr sz="3200" baseline="0"/>
            </a:lvl1pPr>
          </a:lstStyle>
          <a:p>
            <a:r>
              <a:rPr lang="fi-FI" dirty="0"/>
              <a:t>SLIDE TITLE GOES HERE AND HERE</a:t>
            </a:r>
            <a:endParaRPr lang="en-US" dirty="0"/>
          </a:p>
        </p:txBody>
      </p:sp>
      <p:sp>
        <p:nvSpPr>
          <p:cNvPr id="8" name="Content Placeholder 2"/>
          <p:cNvSpPr>
            <a:spLocks noGrp="1"/>
          </p:cNvSpPr>
          <p:nvPr>
            <p:ph sz="half" idx="1" hasCustomPrompt="1"/>
          </p:nvPr>
        </p:nvSpPr>
        <p:spPr>
          <a:xfrm>
            <a:off x="623455" y="1660358"/>
            <a:ext cx="5332177" cy="4559968"/>
          </a:xfrm>
        </p:spPr>
        <p:txBody>
          <a:bodyPr lIns="0" tIns="0" rIns="0" bIns="0"/>
          <a:lstStyle>
            <a:lvl1pPr>
              <a:defRPr sz="2200" baseline="0"/>
            </a:lvl1pPr>
            <a:lvl2pPr marL="268288" indent="-260350">
              <a:spcAft>
                <a:spcPts val="900"/>
              </a:spcAft>
              <a:buClr>
                <a:schemeClr val="tx2"/>
              </a:buClr>
              <a:buFont typeface="Arial" charset="0"/>
              <a:buChar char="•"/>
              <a:tabLst/>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4" name="Content Placeholder 3"/>
          <p:cNvSpPr>
            <a:spLocks noGrp="1"/>
          </p:cNvSpPr>
          <p:nvPr>
            <p:ph sz="quarter" idx="11"/>
          </p:nvPr>
        </p:nvSpPr>
        <p:spPr>
          <a:xfrm>
            <a:off x="6277225" y="529390"/>
            <a:ext cx="5333250" cy="569093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65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duct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 y="0"/>
            <a:ext cx="5955632" cy="1875600"/>
          </a:xfrm>
        </p:spPr>
        <p:txBody>
          <a:bodyPr lIns="540000" tIns="0" rIns="540000" bIns="0" anchor="b">
            <a:normAutofit/>
          </a:bodyPr>
          <a:lstStyle>
            <a:lvl1pPr algn="ctr">
              <a:defRPr sz="3200" baseline="0"/>
            </a:lvl1pPr>
          </a:lstStyle>
          <a:p>
            <a:r>
              <a:rPr lang="fi-FI" dirty="0"/>
              <a:t>SLIDE TITLE GOES HERE AND HERE</a:t>
            </a:r>
            <a:endParaRPr lang="en-US" dirty="0"/>
          </a:p>
        </p:txBody>
      </p:sp>
    </p:spTree>
    <p:extLst>
      <p:ext uri="{BB962C8B-B14F-4D97-AF65-F5344CB8AC3E}">
        <p14:creationId xmlns:p14="http://schemas.microsoft.com/office/powerpoint/2010/main" val="1222439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Half">
    <p:bg>
      <p:bgPr>
        <a:solidFill>
          <a:schemeClr val="bg1"/>
        </a:solidFill>
        <a:effectLst/>
      </p:bgPr>
    </p:bg>
    <p:spTree>
      <p:nvGrpSpPr>
        <p:cNvPr id="1" name=""/>
        <p:cNvGrpSpPr/>
        <p:nvPr/>
      </p:nvGrpSpPr>
      <p:grpSpPr>
        <a:xfrm>
          <a:off x="0" y="0"/>
          <a:ext cx="0" cy="0"/>
          <a:chOff x="0" y="0"/>
          <a:chExt cx="0" cy="0"/>
        </a:xfrm>
      </p:grpSpPr>
      <p:sp>
        <p:nvSpPr>
          <p:cNvPr id="13" name="Picture Placeholder 2"/>
          <p:cNvSpPr>
            <a:spLocks noGrp="1"/>
          </p:cNvSpPr>
          <p:nvPr>
            <p:ph type="pic" sz="quarter" idx="11"/>
          </p:nvPr>
        </p:nvSpPr>
        <p:spPr>
          <a:xfrm>
            <a:off x="6593306" y="0"/>
            <a:ext cx="5598694" cy="6858000"/>
          </a:xfrm>
        </p:spPr>
        <p:txBody>
          <a:bodyPr/>
          <a:lstStyle/>
          <a:p>
            <a:endParaRPr lang="en-US"/>
          </a:p>
        </p:txBody>
      </p:sp>
      <p:sp>
        <p:nvSpPr>
          <p:cNvPr id="14" name="Title 1"/>
          <p:cNvSpPr>
            <a:spLocks noGrp="1"/>
          </p:cNvSpPr>
          <p:nvPr>
            <p:ph type="ctrTitle" hasCustomPrompt="1"/>
          </p:nvPr>
        </p:nvSpPr>
        <p:spPr>
          <a:xfrm>
            <a:off x="623455" y="562062"/>
            <a:ext cx="5332177" cy="881729"/>
          </a:xfrm>
        </p:spPr>
        <p:txBody>
          <a:bodyPr lIns="0" tIns="0" rIns="0" bIns="0" anchor="b">
            <a:normAutofit/>
          </a:bodyPr>
          <a:lstStyle>
            <a:lvl1pPr algn="l">
              <a:defRPr sz="3200" baseline="0"/>
            </a:lvl1pPr>
          </a:lstStyle>
          <a:p>
            <a:r>
              <a:rPr lang="fi-FI" dirty="0"/>
              <a:t>SLIDE TITLE GOES HERE AND HERE</a:t>
            </a:r>
            <a:endParaRPr lang="en-US" dirty="0"/>
          </a:p>
        </p:txBody>
      </p:sp>
      <p:sp>
        <p:nvSpPr>
          <p:cNvPr id="6" name="Content Placeholder 2"/>
          <p:cNvSpPr>
            <a:spLocks noGrp="1"/>
          </p:cNvSpPr>
          <p:nvPr>
            <p:ph sz="half" idx="1" hasCustomPrompt="1"/>
          </p:nvPr>
        </p:nvSpPr>
        <p:spPr>
          <a:xfrm>
            <a:off x="623455" y="1660358"/>
            <a:ext cx="5332177" cy="4559968"/>
          </a:xfrm>
        </p:spPr>
        <p:txBody>
          <a:bodyPr lIns="0" tIns="0" rIns="0" bIns="0"/>
          <a:lstStyle>
            <a:lvl1pPr>
              <a:defRPr sz="2200" baseline="0"/>
            </a:lvl1pPr>
            <a:lvl2pPr marL="268288" indent="-260350">
              <a:spcAft>
                <a:spcPts val="900"/>
              </a:spcAft>
              <a:buClr>
                <a:schemeClr val="tx2"/>
              </a:buClr>
              <a:buFont typeface="Arial" charset="0"/>
              <a:buChar char="•"/>
              <a:tabLst/>
              <a:defRPr sz="2200" baseline="0"/>
            </a:lvl2pPr>
            <a:lvl3pPr>
              <a:defRPr sz="1900"/>
            </a:lvl3pPr>
          </a:lstStyle>
          <a:p>
            <a:pPr lvl="0"/>
            <a:r>
              <a:rPr lang="fi-FI" dirty="0" err="1"/>
              <a:t>Change</a:t>
            </a:r>
            <a:r>
              <a:rPr lang="fi-FI" dirty="0"/>
              <a:t> </a:t>
            </a:r>
            <a:r>
              <a:rPr lang="fi-FI" dirty="0" err="1"/>
              <a:t>background</a:t>
            </a:r>
            <a:r>
              <a:rPr lang="fi-FI" dirty="0"/>
              <a:t> image per </a:t>
            </a:r>
            <a:r>
              <a:rPr lang="fi-FI" dirty="0" err="1"/>
              <a:t>slide</a:t>
            </a:r>
            <a:r>
              <a:rPr lang="fi-FI" dirty="0"/>
              <a:t> </a:t>
            </a:r>
            <a:r>
              <a:rPr lang="fi-FI" dirty="0" err="1"/>
              <a:t>from</a:t>
            </a:r>
            <a:r>
              <a:rPr lang="fi-FI" dirty="0"/>
              <a:t> </a:t>
            </a:r>
            <a:r>
              <a:rPr lang="fi-FI" dirty="0" err="1"/>
              <a:t>Format</a:t>
            </a:r>
            <a:r>
              <a:rPr lang="fi-FI" dirty="0"/>
              <a:t> pane. </a:t>
            </a:r>
            <a:r>
              <a:rPr lang="fi-FI" dirty="0" err="1"/>
              <a:t>Use</a:t>
            </a:r>
            <a:r>
              <a:rPr lang="fi-FI" dirty="0"/>
              <a:t> 1600 x 900px image </a:t>
            </a:r>
            <a:r>
              <a:rPr lang="fi-FI" dirty="0" err="1"/>
              <a:t>with</a:t>
            </a:r>
            <a:r>
              <a:rPr lang="fi-FI" dirty="0"/>
              <a:t> </a:t>
            </a:r>
            <a:r>
              <a:rPr lang="fi-FI" dirty="0" err="1"/>
              <a:t>illustration</a:t>
            </a:r>
            <a:r>
              <a:rPr lang="fi-FI" dirty="0"/>
              <a:t> </a:t>
            </a:r>
            <a:r>
              <a:rPr lang="fi-FI" dirty="0" err="1"/>
              <a:t>placed</a:t>
            </a:r>
            <a:r>
              <a:rPr lang="fi-FI" dirty="0"/>
              <a:t> on </a:t>
            </a:r>
            <a:r>
              <a:rPr lang="fi-FI" dirty="0" err="1"/>
              <a:t>the</a:t>
            </a:r>
            <a:r>
              <a:rPr lang="fi-FI" dirty="0"/>
              <a:t> </a:t>
            </a:r>
            <a:r>
              <a:rPr lang="fi-FI" dirty="0" err="1"/>
              <a:t>right</a:t>
            </a:r>
            <a:r>
              <a:rPr lang="fi-FI" dirty="0"/>
              <a:t>. </a:t>
            </a:r>
            <a:r>
              <a:rPr lang="fi-FI" dirty="0" err="1"/>
              <a:t>Lorem</a:t>
            </a:r>
            <a:r>
              <a:rPr lang="fi-FI" dirty="0"/>
              <a:t> </a:t>
            </a:r>
            <a:r>
              <a:rPr lang="fi-FI" dirty="0" err="1"/>
              <a:t>ipsum</a:t>
            </a:r>
            <a:r>
              <a:rPr lang="fi-FI" dirty="0"/>
              <a:t> </a:t>
            </a:r>
            <a:r>
              <a:rPr lang="fi-FI" dirty="0" err="1"/>
              <a:t>dolor</a:t>
            </a:r>
            <a:r>
              <a:rPr lang="fi-FI" dirty="0"/>
              <a:t> </a:t>
            </a:r>
            <a:r>
              <a:rPr lang="fi-FI" dirty="0" err="1"/>
              <a:t>sit</a:t>
            </a:r>
            <a:r>
              <a:rPr lang="fi-FI" dirty="0"/>
              <a:t> </a:t>
            </a:r>
            <a:r>
              <a:rPr lang="fi-FI" dirty="0" err="1"/>
              <a:t>amet</a:t>
            </a:r>
            <a:r>
              <a:rPr lang="fi-FI" dirty="0"/>
              <a:t>.</a:t>
            </a:r>
          </a:p>
          <a:p>
            <a:pPr lvl="1"/>
            <a:r>
              <a:rPr lang="fi-FI" dirty="0"/>
              <a:t>Second </a:t>
            </a:r>
            <a:r>
              <a:rPr lang="fi-FI" dirty="0" err="1"/>
              <a:t>level</a:t>
            </a:r>
            <a:endParaRPr lang="fi-FI" dirty="0"/>
          </a:p>
          <a:p>
            <a:pPr lvl="1"/>
            <a:r>
              <a:rPr lang="fi-FI" dirty="0" err="1"/>
              <a:t>What</a:t>
            </a:r>
            <a:r>
              <a:rPr lang="fi-FI" dirty="0"/>
              <a:t> </a:t>
            </a:r>
            <a:r>
              <a:rPr lang="fi-FI" dirty="0" err="1"/>
              <a:t>comes</a:t>
            </a:r>
            <a:r>
              <a:rPr lang="fi-FI" dirty="0"/>
              <a:t> </a:t>
            </a:r>
            <a:r>
              <a:rPr lang="fi-FI" dirty="0" err="1"/>
              <a:t>next</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extLst>
      <p:ext uri="{BB962C8B-B14F-4D97-AF65-F5344CB8AC3E}">
        <p14:creationId xmlns:p14="http://schemas.microsoft.com/office/powerpoint/2010/main" val="2279055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2.png"/><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3.png"/><Relationship Id="rId2" Type="http://schemas.openxmlformats.org/officeDocument/2006/relationships/slideLayout" Target="../slideLayouts/slideLayout35.xml"/><Relationship Id="rId16"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err="1"/>
              <a:t>Heartbeat</a:t>
            </a:r>
            <a:r>
              <a:rPr lang="fi-FI" dirty="0"/>
              <a:t> Analytics</a:t>
            </a:r>
            <a:endParaRPr lang="en-US" dirty="0"/>
          </a:p>
        </p:txBody>
      </p:sp>
      <p:sp>
        <p:nvSpPr>
          <p:cNvPr id="3" name="Text Placeholder 2"/>
          <p:cNvSpPr>
            <a:spLocks noGrp="1"/>
          </p:cNvSpPr>
          <p:nvPr>
            <p:ph type="body" idx="1"/>
          </p:nvPr>
        </p:nvSpPr>
        <p:spPr>
          <a:xfrm>
            <a:off x="838200" y="1825625"/>
            <a:ext cx="10515600" cy="4276600"/>
          </a:xfrm>
          <a:prstGeom prst="rect">
            <a:avLst/>
          </a:prstGeom>
        </p:spPr>
        <p:txBody>
          <a:bodyPr vert="horz" lIns="91440" tIns="45720" rIns="91440" bIns="45720" rtlCol="0">
            <a:normAutofit/>
          </a:bodyPr>
          <a:lstStyle/>
          <a:p>
            <a:pPr lvl="0"/>
            <a:r>
              <a:rPr lang="fi-FI" dirty="0" err="1"/>
              <a:t>This</a:t>
            </a:r>
            <a:r>
              <a:rPr lang="fi-FI" dirty="0"/>
              <a:t> is </a:t>
            </a:r>
            <a:r>
              <a:rPr lang="fi-FI" dirty="0" err="1"/>
              <a:t>text</a:t>
            </a:r>
            <a:r>
              <a:rPr lang="fi-FI" dirty="0"/>
              <a:t> </a:t>
            </a:r>
            <a:r>
              <a:rPr lang="fi-FI" dirty="0" err="1"/>
              <a:t>style</a:t>
            </a:r>
            <a:r>
              <a:rPr lang="fi-FI" dirty="0"/>
              <a:t> for </a:t>
            </a:r>
            <a:r>
              <a:rPr lang="fi-FI" dirty="0" err="1"/>
              <a:t>bigger</a:t>
            </a:r>
            <a:r>
              <a:rPr lang="fi-FI" dirty="0"/>
              <a:t> </a:t>
            </a:r>
            <a:r>
              <a:rPr lang="fi-FI" dirty="0" err="1"/>
              <a:t>text</a:t>
            </a:r>
            <a:r>
              <a:rPr lang="fi-FI" dirty="0"/>
              <a:t>. </a:t>
            </a:r>
            <a:r>
              <a:rPr lang="fi-FI" dirty="0" err="1"/>
              <a:t>Bacon</a:t>
            </a:r>
            <a:r>
              <a:rPr lang="fi-FI" dirty="0"/>
              <a:t> </a:t>
            </a:r>
            <a:r>
              <a:rPr lang="fi-FI" dirty="0" err="1"/>
              <a:t>ipsum</a:t>
            </a:r>
            <a:r>
              <a:rPr lang="fi-FI" dirty="0"/>
              <a:t> </a:t>
            </a:r>
            <a:r>
              <a:rPr lang="fi-FI" dirty="0" err="1"/>
              <a:t>dolor</a:t>
            </a:r>
            <a:r>
              <a:rPr lang="fi-FI" dirty="0"/>
              <a:t> </a:t>
            </a:r>
            <a:r>
              <a:rPr lang="fi-FI" dirty="0" err="1"/>
              <a:t>amet</a:t>
            </a:r>
            <a:r>
              <a:rPr lang="fi-FI" dirty="0"/>
              <a:t> </a:t>
            </a:r>
            <a:r>
              <a:rPr lang="fi-FI" dirty="0" err="1"/>
              <a:t>corned</a:t>
            </a:r>
            <a:r>
              <a:rPr lang="fi-FI" dirty="0"/>
              <a:t> </a:t>
            </a:r>
            <a:r>
              <a:rPr lang="fi-FI" dirty="0" err="1"/>
              <a:t>beef</a:t>
            </a:r>
            <a:r>
              <a:rPr lang="fi-FI" dirty="0"/>
              <a:t> </a:t>
            </a:r>
            <a:r>
              <a:rPr lang="fi-FI" dirty="0" err="1"/>
              <a:t>turducken</a:t>
            </a:r>
            <a:r>
              <a:rPr lang="fi-FI" dirty="0"/>
              <a:t> </a:t>
            </a:r>
            <a:r>
              <a:rPr lang="fi-FI" dirty="0" err="1"/>
              <a:t>pastrami</a:t>
            </a:r>
            <a:r>
              <a:rPr lang="fi-FI" dirty="0"/>
              <a:t>, salami </a:t>
            </a:r>
            <a:r>
              <a:rPr lang="fi-FI" dirty="0" err="1"/>
              <a:t>ball</a:t>
            </a:r>
            <a:r>
              <a:rPr lang="fi-FI" dirty="0"/>
              <a:t> tip </a:t>
            </a:r>
            <a:r>
              <a:rPr lang="fi-FI" dirty="0" err="1"/>
              <a:t>brisket</a:t>
            </a:r>
            <a:r>
              <a:rPr lang="fi-FI" dirty="0"/>
              <a:t> </a:t>
            </a:r>
            <a:r>
              <a:rPr lang="fi-FI" dirty="0" err="1"/>
              <a:t>boudin</a:t>
            </a:r>
            <a:r>
              <a:rPr lang="fi-FI" dirty="0"/>
              <a:t>.</a:t>
            </a:r>
          </a:p>
          <a:p>
            <a:pPr lvl="1"/>
            <a:r>
              <a:rPr lang="fi-FI" dirty="0"/>
              <a:t>One </a:t>
            </a:r>
            <a:r>
              <a:rPr lang="fi-FI" dirty="0" err="1"/>
              <a:t>indentation</a:t>
            </a:r>
            <a:r>
              <a:rPr lang="fi-FI" dirty="0"/>
              <a:t> </a:t>
            </a:r>
            <a:r>
              <a:rPr lang="fi-FI" dirty="0" err="1"/>
              <a:t>gives</a:t>
            </a:r>
            <a:r>
              <a:rPr lang="fi-FI" dirty="0"/>
              <a:t> </a:t>
            </a:r>
            <a:r>
              <a:rPr lang="fi-FI" dirty="0" err="1"/>
              <a:t>you</a:t>
            </a:r>
            <a:r>
              <a:rPr lang="fi-FI" dirty="0"/>
              <a:t> </a:t>
            </a:r>
            <a:r>
              <a:rPr lang="fi-FI" dirty="0" err="1"/>
              <a:t>bullets</a:t>
            </a:r>
            <a:r>
              <a:rPr lang="fi-FI" dirty="0"/>
              <a:t>.</a:t>
            </a:r>
          </a:p>
          <a:p>
            <a:pPr lvl="1"/>
            <a:r>
              <a:rPr lang="fi-FI" dirty="0" err="1"/>
              <a:t>This</a:t>
            </a:r>
            <a:r>
              <a:rPr lang="fi-FI" dirty="0"/>
              <a:t> is </a:t>
            </a:r>
            <a:r>
              <a:rPr lang="fi-FI" dirty="0" err="1"/>
              <a:t>another</a:t>
            </a:r>
            <a:r>
              <a:rPr lang="fi-FI" dirty="0"/>
              <a:t> </a:t>
            </a:r>
            <a:r>
              <a:rPr lang="fi-FI" dirty="0" err="1"/>
              <a:t>bulletpoint</a:t>
            </a:r>
            <a:r>
              <a:rPr lang="fi-FI" dirty="0"/>
              <a:t>.</a:t>
            </a:r>
          </a:p>
          <a:p>
            <a:pPr lvl="2"/>
            <a:r>
              <a:rPr lang="fi-FI" dirty="0" err="1"/>
              <a:t>Pancetta</a:t>
            </a:r>
            <a:r>
              <a:rPr lang="fi-FI" dirty="0"/>
              <a:t> </a:t>
            </a:r>
            <a:r>
              <a:rPr lang="fi-FI" dirty="0" err="1"/>
              <a:t>pork</a:t>
            </a:r>
            <a:r>
              <a:rPr lang="fi-FI" dirty="0"/>
              <a:t> </a:t>
            </a:r>
            <a:r>
              <a:rPr lang="fi-FI" dirty="0" err="1"/>
              <a:t>belly</a:t>
            </a:r>
            <a:r>
              <a:rPr lang="fi-FI" dirty="0"/>
              <a:t> </a:t>
            </a:r>
            <a:r>
              <a:rPr lang="fi-FI" dirty="0" err="1"/>
              <a:t>alcatra</a:t>
            </a:r>
            <a:r>
              <a:rPr lang="fi-FI" dirty="0"/>
              <a:t> </a:t>
            </a:r>
            <a:r>
              <a:rPr lang="fi-FI" dirty="0" err="1"/>
              <a:t>porchetta</a:t>
            </a:r>
            <a:r>
              <a:rPr lang="fi-FI" dirty="0"/>
              <a:t> </a:t>
            </a:r>
            <a:r>
              <a:rPr lang="fi-FI" dirty="0" err="1"/>
              <a:t>pork</a:t>
            </a:r>
            <a:r>
              <a:rPr lang="fi-FI" dirty="0"/>
              <a:t> </a:t>
            </a:r>
            <a:r>
              <a:rPr lang="fi-FI" dirty="0" err="1"/>
              <a:t>tenderloin</a:t>
            </a:r>
            <a:r>
              <a:rPr lang="fi-FI" dirty="0"/>
              <a:t> </a:t>
            </a:r>
            <a:r>
              <a:rPr lang="fi-FI" dirty="0" err="1"/>
              <a:t>shankle</a:t>
            </a:r>
            <a:r>
              <a:rPr lang="fi-FI" dirty="0"/>
              <a:t> salami </a:t>
            </a:r>
            <a:r>
              <a:rPr lang="fi-FI" dirty="0" err="1"/>
              <a:t>chuck</a:t>
            </a:r>
            <a:r>
              <a:rPr lang="fi-FI" dirty="0"/>
              <a:t> </a:t>
            </a:r>
            <a:r>
              <a:rPr lang="fi-FI" dirty="0" err="1"/>
              <a:t>andouille</a:t>
            </a:r>
            <a:r>
              <a:rPr lang="fi-FI" dirty="0"/>
              <a:t>. </a:t>
            </a:r>
            <a:r>
              <a:rPr lang="fi-FI" dirty="0" err="1"/>
              <a:t>Pancetta</a:t>
            </a:r>
            <a:r>
              <a:rPr lang="fi-FI" dirty="0"/>
              <a:t> </a:t>
            </a:r>
            <a:r>
              <a:rPr lang="fi-FI" dirty="0" err="1"/>
              <a:t>pork</a:t>
            </a:r>
            <a:r>
              <a:rPr lang="fi-FI" dirty="0"/>
              <a:t> </a:t>
            </a:r>
            <a:r>
              <a:rPr lang="fi-FI" dirty="0" err="1"/>
              <a:t>belly</a:t>
            </a:r>
            <a:r>
              <a:rPr lang="fi-FI" dirty="0"/>
              <a:t> </a:t>
            </a:r>
            <a:r>
              <a:rPr lang="fi-FI" dirty="0" err="1"/>
              <a:t>alcatra</a:t>
            </a:r>
            <a:r>
              <a:rPr lang="fi-FI" dirty="0"/>
              <a:t> </a:t>
            </a:r>
            <a:r>
              <a:rPr lang="fi-FI" dirty="0" err="1"/>
              <a:t>porchetta</a:t>
            </a:r>
            <a:r>
              <a:rPr lang="fi-FI" dirty="0"/>
              <a:t> </a:t>
            </a:r>
            <a:r>
              <a:rPr lang="fi-FI" dirty="0" err="1"/>
              <a:t>pork</a:t>
            </a:r>
            <a:r>
              <a:rPr lang="fi-FI" dirty="0"/>
              <a:t> </a:t>
            </a:r>
            <a:r>
              <a:rPr lang="fi-FI" dirty="0" err="1"/>
              <a:t>tenderloin</a:t>
            </a:r>
            <a:r>
              <a:rPr lang="fi-FI" dirty="0"/>
              <a:t> </a:t>
            </a:r>
            <a:r>
              <a:rPr lang="fi-FI" dirty="0" err="1"/>
              <a:t>shankle</a:t>
            </a:r>
            <a:r>
              <a:rPr lang="fi-FI" dirty="0"/>
              <a:t> salami </a:t>
            </a:r>
            <a:r>
              <a:rPr lang="fi-FI" dirty="0" err="1"/>
              <a:t>chuck</a:t>
            </a:r>
            <a:r>
              <a:rPr lang="fi-FI" dirty="0"/>
              <a:t> </a:t>
            </a:r>
            <a:r>
              <a:rPr lang="fi-FI" dirty="0" err="1"/>
              <a:t>andouille</a:t>
            </a:r>
            <a:r>
              <a:rPr lang="fi-FI" dirty="0"/>
              <a:t>.</a:t>
            </a:r>
          </a:p>
          <a:p>
            <a:pPr lvl="3"/>
            <a:r>
              <a:rPr lang="fi-FI" dirty="0" err="1"/>
              <a:t>Something</a:t>
            </a:r>
            <a:r>
              <a:rPr lang="fi-FI" dirty="0"/>
              <a:t> </a:t>
            </a:r>
            <a:r>
              <a:rPr lang="fi-FI" dirty="0" err="1"/>
              <a:t>else</a:t>
            </a:r>
            <a:r>
              <a:rPr lang="fi-FI" dirty="0"/>
              <a:t> </a:t>
            </a:r>
            <a:r>
              <a:rPr lang="fi-FI" dirty="0" err="1"/>
              <a:t>goes</a:t>
            </a:r>
            <a:r>
              <a:rPr lang="fi-FI" dirty="0"/>
              <a:t>. Here.</a:t>
            </a:r>
          </a:p>
          <a:p>
            <a:pPr lvl="4"/>
            <a:r>
              <a:rPr lang="fi-FI" dirty="0" err="1"/>
              <a:t>Something</a:t>
            </a:r>
            <a:r>
              <a:rPr lang="fi-FI" dirty="0"/>
              <a:t> </a:t>
            </a:r>
            <a:r>
              <a:rPr lang="fi-FI" dirty="0" err="1"/>
              <a:t>here</a:t>
            </a:r>
            <a:r>
              <a:rPr lang="fi-FI" dirty="0"/>
              <a:t>.</a:t>
            </a:r>
          </a:p>
        </p:txBody>
      </p:sp>
      <p:pic>
        <p:nvPicPr>
          <p:cNvPr id="5" name="Picture 4"/>
          <p:cNvPicPr>
            <a:picLocks noChangeAspect="1"/>
          </p:cNvPicPr>
          <p:nvPr userDrawn="1"/>
        </p:nvPicPr>
        <p:blipFill>
          <a:blip r:embed="rId20" cstate="screen">
            <a:extLst>
              <a:ext uri="{28A0092B-C50C-407E-A947-70E740481C1C}">
                <a14:useLocalDpi xmlns:a14="http://schemas.microsoft.com/office/drawing/2010/main" val="0"/>
              </a:ext>
            </a:extLst>
          </a:blip>
          <a:stretch>
            <a:fillRect/>
          </a:stretch>
        </p:blipFill>
        <p:spPr>
          <a:xfrm>
            <a:off x="10668086" y="6363530"/>
            <a:ext cx="1268396" cy="306000"/>
          </a:xfrm>
          <a:prstGeom prst="rect">
            <a:avLst/>
          </a:prstGeom>
        </p:spPr>
      </p:pic>
    </p:spTree>
    <p:extLst>
      <p:ext uri="{BB962C8B-B14F-4D97-AF65-F5344CB8AC3E}">
        <p14:creationId xmlns:p14="http://schemas.microsoft.com/office/powerpoint/2010/main" val="410775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b="0" i="0" kern="1200" baseline="0">
          <a:solidFill>
            <a:schemeClr val="tx1"/>
          </a:solidFill>
          <a:latin typeface="+mj-lt"/>
          <a:ea typeface="Calibri Light" charset="0"/>
          <a:cs typeface="Calibri Light" charset="0"/>
        </a:defRPr>
      </a:lvl1pPr>
    </p:titleStyle>
    <p:bodyStyle>
      <a:lvl1pPr marL="0" indent="0" algn="l" defTabSz="914400" rtl="0" eaLnBrk="1" latinLnBrk="0" hangingPunct="1">
        <a:lnSpc>
          <a:spcPct val="100000"/>
        </a:lnSpc>
        <a:spcBef>
          <a:spcPts val="1000"/>
        </a:spcBef>
        <a:spcAft>
          <a:spcPts val="1200"/>
        </a:spcAft>
        <a:buFont typeface="Arial"/>
        <a:buNone/>
        <a:defRPr sz="2200" b="0" i="0" kern="1200" baseline="0">
          <a:solidFill>
            <a:schemeClr val="tx1"/>
          </a:solidFill>
          <a:latin typeface="Calibri Light" charset="0"/>
          <a:ea typeface="Calibri Light" charset="0"/>
          <a:cs typeface="Calibri Light" charset="0"/>
        </a:defRPr>
      </a:lvl1pPr>
      <a:lvl2pPr marL="230188" indent="-222250" algn="l" defTabSz="914400" rtl="0" eaLnBrk="1" latinLnBrk="0" hangingPunct="1">
        <a:lnSpc>
          <a:spcPct val="110000"/>
        </a:lnSpc>
        <a:spcBef>
          <a:spcPts val="500"/>
        </a:spcBef>
        <a:spcAft>
          <a:spcPts val="1200"/>
        </a:spcAft>
        <a:buClr>
          <a:schemeClr val="tx2"/>
        </a:buClr>
        <a:buSzPct val="100000"/>
        <a:buFont typeface="Arial" charset="0"/>
        <a:buChar char="•"/>
        <a:tabLst/>
        <a:defRPr sz="2200" b="0" i="0" kern="1200">
          <a:solidFill>
            <a:schemeClr val="tx1"/>
          </a:solidFill>
          <a:latin typeface="Calibri Light" charset="0"/>
          <a:ea typeface="Calibri Light" charset="0"/>
          <a:cs typeface="Calibri Light" charset="0"/>
        </a:defRPr>
      </a:lvl2pPr>
      <a:lvl3pPr marL="622300" marR="0" indent="-263525" algn="l" defTabSz="914400" rtl="0" eaLnBrk="1" fontAlgn="auto" latinLnBrk="0" hangingPunct="1">
        <a:lnSpc>
          <a:spcPct val="110000"/>
        </a:lnSpc>
        <a:spcBef>
          <a:spcPts val="300"/>
        </a:spcBef>
        <a:spcAft>
          <a:spcPts val="500"/>
        </a:spcAft>
        <a:buClr>
          <a:schemeClr val="tx2"/>
        </a:buClr>
        <a:buSzPct val="100000"/>
        <a:buFont typeface="Arial" charset="0"/>
        <a:buChar char="•"/>
        <a:tabLst/>
        <a:defRPr sz="1900" b="0" i="0" kern="1200" baseline="0">
          <a:solidFill>
            <a:schemeClr val="tx1"/>
          </a:solidFill>
          <a:latin typeface="Calibri Light" charset="0"/>
          <a:ea typeface="Calibri Light" charset="0"/>
          <a:cs typeface="Calibri Light" charset="0"/>
        </a:defRPr>
      </a:lvl3pPr>
      <a:lvl4pPr marL="898525" indent="-276225" algn="l" defTabSz="914400" rtl="0" eaLnBrk="1" latinLnBrk="0" hangingPunct="1">
        <a:lnSpc>
          <a:spcPct val="110000"/>
        </a:lnSpc>
        <a:spcBef>
          <a:spcPts val="0"/>
        </a:spcBef>
        <a:spcAft>
          <a:spcPts val="500"/>
        </a:spcAft>
        <a:buClr>
          <a:schemeClr val="tx2"/>
        </a:buClr>
        <a:buSzPct val="100000"/>
        <a:buFont typeface="Arial" charset="0"/>
        <a:buChar char="•"/>
        <a:tabLst/>
        <a:defRPr sz="1400" b="0" i="0" kern="1200" baseline="0">
          <a:solidFill>
            <a:schemeClr val="tx1"/>
          </a:solidFill>
          <a:latin typeface="Calibri Light" charset="0"/>
          <a:ea typeface="Calibri Light" charset="0"/>
          <a:cs typeface="Calibri Light" charset="0"/>
        </a:defRPr>
      </a:lvl4pPr>
      <a:lvl5pPr marL="1112838" indent="-214313" algn="l" defTabSz="914400" rtl="0" eaLnBrk="1" latinLnBrk="0" hangingPunct="1">
        <a:lnSpc>
          <a:spcPct val="110000"/>
        </a:lnSpc>
        <a:spcBef>
          <a:spcPts val="0"/>
        </a:spcBef>
        <a:spcAft>
          <a:spcPts val="300"/>
        </a:spcAft>
        <a:buClr>
          <a:schemeClr val="tx2"/>
        </a:buClr>
        <a:buFont typeface="Arial"/>
        <a:buChar char="•"/>
        <a:tabLst/>
        <a:defRPr sz="1200" b="0" i="0" kern="1200" baseline="0">
          <a:solidFill>
            <a:schemeClr val="tx1"/>
          </a:solidFill>
          <a:latin typeface="Calibri Light" charset="0"/>
          <a:ea typeface="Calibri Light" charset="0"/>
          <a:cs typeface="Calibri Light" charset="0"/>
        </a:defRPr>
      </a:lvl5pPr>
      <a:lvl6pPr marL="758825" indent="-176213" algn="l" defTabSz="914400" rtl="0" eaLnBrk="1" latinLnBrk="0" hangingPunct="1">
        <a:lnSpc>
          <a:spcPct val="90000"/>
        </a:lnSpc>
        <a:spcBef>
          <a:spcPts val="500"/>
        </a:spcBef>
        <a:buFont typeface="Arial"/>
        <a:buChar char="•"/>
        <a:tabLst/>
        <a:defRPr sz="1100" b="0" i="0" kern="1200">
          <a:solidFill>
            <a:schemeClr val="tx1"/>
          </a:solidFill>
          <a:latin typeface="Calibri Light" charset="0"/>
          <a:ea typeface="Calibri Light" charset="0"/>
          <a:cs typeface="Calibri Light"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err="1"/>
              <a:t>Heartbeat</a:t>
            </a:r>
            <a:r>
              <a:rPr lang="fi-FI" dirty="0"/>
              <a:t> Analytics</a:t>
            </a:r>
            <a:endParaRPr lang="en-US" dirty="0"/>
          </a:p>
        </p:txBody>
      </p:sp>
      <p:sp>
        <p:nvSpPr>
          <p:cNvPr id="3" name="Text Placeholder 2"/>
          <p:cNvSpPr>
            <a:spLocks noGrp="1"/>
          </p:cNvSpPr>
          <p:nvPr>
            <p:ph type="body" idx="1"/>
          </p:nvPr>
        </p:nvSpPr>
        <p:spPr>
          <a:xfrm>
            <a:off x="838200" y="1825625"/>
            <a:ext cx="10515600" cy="4276600"/>
          </a:xfrm>
          <a:prstGeom prst="rect">
            <a:avLst/>
          </a:prstGeom>
        </p:spPr>
        <p:txBody>
          <a:bodyPr vert="horz" lIns="91440" tIns="45720" rIns="91440" bIns="45720" rtlCol="0">
            <a:normAutofit/>
          </a:bodyPr>
          <a:lstStyle/>
          <a:p>
            <a:pPr lvl="0"/>
            <a:r>
              <a:rPr lang="fi-FI" dirty="0" err="1"/>
              <a:t>This</a:t>
            </a:r>
            <a:r>
              <a:rPr lang="fi-FI" dirty="0"/>
              <a:t> is </a:t>
            </a:r>
            <a:r>
              <a:rPr lang="fi-FI" dirty="0" err="1"/>
              <a:t>text</a:t>
            </a:r>
            <a:r>
              <a:rPr lang="fi-FI" dirty="0"/>
              <a:t> </a:t>
            </a:r>
            <a:r>
              <a:rPr lang="fi-FI" dirty="0" err="1"/>
              <a:t>style</a:t>
            </a:r>
            <a:r>
              <a:rPr lang="fi-FI" dirty="0"/>
              <a:t> for </a:t>
            </a:r>
            <a:r>
              <a:rPr lang="fi-FI" dirty="0" err="1"/>
              <a:t>bigger</a:t>
            </a:r>
            <a:r>
              <a:rPr lang="fi-FI" dirty="0"/>
              <a:t> </a:t>
            </a:r>
            <a:r>
              <a:rPr lang="fi-FI" dirty="0" err="1"/>
              <a:t>text</a:t>
            </a:r>
            <a:r>
              <a:rPr lang="fi-FI" dirty="0"/>
              <a:t>. </a:t>
            </a:r>
            <a:r>
              <a:rPr lang="fi-FI" dirty="0" err="1"/>
              <a:t>Bacon</a:t>
            </a:r>
            <a:r>
              <a:rPr lang="fi-FI" dirty="0"/>
              <a:t> </a:t>
            </a:r>
            <a:r>
              <a:rPr lang="fi-FI" dirty="0" err="1"/>
              <a:t>ipsum</a:t>
            </a:r>
            <a:r>
              <a:rPr lang="fi-FI" dirty="0"/>
              <a:t> </a:t>
            </a:r>
            <a:r>
              <a:rPr lang="fi-FI" dirty="0" err="1"/>
              <a:t>dolor</a:t>
            </a:r>
            <a:r>
              <a:rPr lang="fi-FI" dirty="0"/>
              <a:t> </a:t>
            </a:r>
            <a:r>
              <a:rPr lang="fi-FI" dirty="0" err="1"/>
              <a:t>amet</a:t>
            </a:r>
            <a:r>
              <a:rPr lang="fi-FI" dirty="0"/>
              <a:t> </a:t>
            </a:r>
            <a:r>
              <a:rPr lang="fi-FI" dirty="0" err="1"/>
              <a:t>corned</a:t>
            </a:r>
            <a:r>
              <a:rPr lang="fi-FI" dirty="0"/>
              <a:t> </a:t>
            </a:r>
            <a:r>
              <a:rPr lang="fi-FI" dirty="0" err="1"/>
              <a:t>beef</a:t>
            </a:r>
            <a:r>
              <a:rPr lang="fi-FI" dirty="0"/>
              <a:t> </a:t>
            </a:r>
            <a:r>
              <a:rPr lang="fi-FI" dirty="0" err="1"/>
              <a:t>turducken</a:t>
            </a:r>
            <a:r>
              <a:rPr lang="fi-FI" dirty="0"/>
              <a:t> </a:t>
            </a:r>
            <a:r>
              <a:rPr lang="fi-FI" dirty="0" err="1"/>
              <a:t>pastrami</a:t>
            </a:r>
            <a:r>
              <a:rPr lang="fi-FI" dirty="0"/>
              <a:t>, salami </a:t>
            </a:r>
            <a:r>
              <a:rPr lang="fi-FI" dirty="0" err="1"/>
              <a:t>ball</a:t>
            </a:r>
            <a:r>
              <a:rPr lang="fi-FI" dirty="0"/>
              <a:t> tip </a:t>
            </a:r>
            <a:r>
              <a:rPr lang="fi-FI" dirty="0" err="1"/>
              <a:t>brisket</a:t>
            </a:r>
            <a:r>
              <a:rPr lang="fi-FI" dirty="0"/>
              <a:t> </a:t>
            </a:r>
            <a:r>
              <a:rPr lang="fi-FI" dirty="0" err="1"/>
              <a:t>boudin</a:t>
            </a:r>
            <a:r>
              <a:rPr lang="fi-FI" dirty="0"/>
              <a:t>.</a:t>
            </a:r>
          </a:p>
          <a:p>
            <a:pPr lvl="1"/>
            <a:r>
              <a:rPr lang="fi-FI" dirty="0"/>
              <a:t>One </a:t>
            </a:r>
            <a:r>
              <a:rPr lang="fi-FI" dirty="0" err="1"/>
              <a:t>indentation</a:t>
            </a:r>
            <a:r>
              <a:rPr lang="fi-FI" dirty="0"/>
              <a:t> </a:t>
            </a:r>
            <a:r>
              <a:rPr lang="fi-FI" dirty="0" err="1"/>
              <a:t>gives</a:t>
            </a:r>
            <a:r>
              <a:rPr lang="fi-FI" dirty="0"/>
              <a:t> </a:t>
            </a:r>
            <a:r>
              <a:rPr lang="fi-FI" dirty="0" err="1"/>
              <a:t>you</a:t>
            </a:r>
            <a:r>
              <a:rPr lang="fi-FI" dirty="0"/>
              <a:t> </a:t>
            </a:r>
            <a:r>
              <a:rPr lang="fi-FI" dirty="0" err="1"/>
              <a:t>bullets</a:t>
            </a:r>
            <a:r>
              <a:rPr lang="fi-FI" dirty="0"/>
              <a:t>.</a:t>
            </a:r>
          </a:p>
          <a:p>
            <a:pPr lvl="1"/>
            <a:r>
              <a:rPr lang="fi-FI" dirty="0" err="1"/>
              <a:t>This</a:t>
            </a:r>
            <a:r>
              <a:rPr lang="fi-FI" dirty="0"/>
              <a:t> is </a:t>
            </a:r>
            <a:r>
              <a:rPr lang="fi-FI" dirty="0" err="1"/>
              <a:t>another</a:t>
            </a:r>
            <a:r>
              <a:rPr lang="fi-FI" dirty="0"/>
              <a:t> </a:t>
            </a:r>
            <a:r>
              <a:rPr lang="fi-FI" dirty="0" err="1"/>
              <a:t>bulletpoint</a:t>
            </a:r>
            <a:r>
              <a:rPr lang="fi-FI" dirty="0"/>
              <a:t>.</a:t>
            </a:r>
          </a:p>
          <a:p>
            <a:pPr lvl="2"/>
            <a:r>
              <a:rPr lang="fi-FI" dirty="0" err="1"/>
              <a:t>Pancetta</a:t>
            </a:r>
            <a:r>
              <a:rPr lang="fi-FI" dirty="0"/>
              <a:t> </a:t>
            </a:r>
            <a:r>
              <a:rPr lang="fi-FI" dirty="0" err="1"/>
              <a:t>pork</a:t>
            </a:r>
            <a:r>
              <a:rPr lang="fi-FI" dirty="0"/>
              <a:t> </a:t>
            </a:r>
            <a:r>
              <a:rPr lang="fi-FI" dirty="0" err="1"/>
              <a:t>belly</a:t>
            </a:r>
            <a:r>
              <a:rPr lang="fi-FI" dirty="0"/>
              <a:t> </a:t>
            </a:r>
            <a:r>
              <a:rPr lang="fi-FI" dirty="0" err="1"/>
              <a:t>alcatra</a:t>
            </a:r>
            <a:r>
              <a:rPr lang="fi-FI" dirty="0"/>
              <a:t> </a:t>
            </a:r>
            <a:r>
              <a:rPr lang="fi-FI" dirty="0" err="1"/>
              <a:t>porchetta</a:t>
            </a:r>
            <a:r>
              <a:rPr lang="fi-FI" dirty="0"/>
              <a:t> </a:t>
            </a:r>
            <a:r>
              <a:rPr lang="fi-FI" dirty="0" err="1"/>
              <a:t>pork</a:t>
            </a:r>
            <a:r>
              <a:rPr lang="fi-FI" dirty="0"/>
              <a:t> </a:t>
            </a:r>
            <a:r>
              <a:rPr lang="fi-FI" dirty="0" err="1"/>
              <a:t>tenderloin</a:t>
            </a:r>
            <a:r>
              <a:rPr lang="fi-FI" dirty="0"/>
              <a:t> </a:t>
            </a:r>
            <a:r>
              <a:rPr lang="fi-FI" dirty="0" err="1"/>
              <a:t>shankle</a:t>
            </a:r>
            <a:r>
              <a:rPr lang="fi-FI" dirty="0"/>
              <a:t> salami </a:t>
            </a:r>
            <a:r>
              <a:rPr lang="fi-FI" dirty="0" err="1"/>
              <a:t>chuck</a:t>
            </a:r>
            <a:r>
              <a:rPr lang="fi-FI" dirty="0"/>
              <a:t> </a:t>
            </a:r>
            <a:r>
              <a:rPr lang="fi-FI" dirty="0" err="1"/>
              <a:t>andouille</a:t>
            </a:r>
            <a:r>
              <a:rPr lang="fi-FI" dirty="0"/>
              <a:t>. </a:t>
            </a:r>
            <a:r>
              <a:rPr lang="fi-FI" dirty="0" err="1"/>
              <a:t>Pancetta</a:t>
            </a:r>
            <a:r>
              <a:rPr lang="fi-FI" dirty="0"/>
              <a:t> </a:t>
            </a:r>
            <a:r>
              <a:rPr lang="fi-FI" dirty="0" err="1"/>
              <a:t>pork</a:t>
            </a:r>
            <a:r>
              <a:rPr lang="fi-FI" dirty="0"/>
              <a:t> </a:t>
            </a:r>
            <a:r>
              <a:rPr lang="fi-FI" dirty="0" err="1"/>
              <a:t>belly</a:t>
            </a:r>
            <a:r>
              <a:rPr lang="fi-FI" dirty="0"/>
              <a:t> </a:t>
            </a:r>
            <a:r>
              <a:rPr lang="fi-FI" dirty="0" err="1"/>
              <a:t>alcatra</a:t>
            </a:r>
            <a:r>
              <a:rPr lang="fi-FI" dirty="0"/>
              <a:t> </a:t>
            </a:r>
            <a:r>
              <a:rPr lang="fi-FI" dirty="0" err="1"/>
              <a:t>porchetta</a:t>
            </a:r>
            <a:r>
              <a:rPr lang="fi-FI" dirty="0"/>
              <a:t> </a:t>
            </a:r>
            <a:r>
              <a:rPr lang="fi-FI" dirty="0" err="1"/>
              <a:t>pork</a:t>
            </a:r>
            <a:r>
              <a:rPr lang="fi-FI" dirty="0"/>
              <a:t> </a:t>
            </a:r>
            <a:r>
              <a:rPr lang="fi-FI" dirty="0" err="1"/>
              <a:t>tenderloin</a:t>
            </a:r>
            <a:r>
              <a:rPr lang="fi-FI" dirty="0"/>
              <a:t> </a:t>
            </a:r>
            <a:r>
              <a:rPr lang="fi-FI" dirty="0" err="1"/>
              <a:t>shankle</a:t>
            </a:r>
            <a:r>
              <a:rPr lang="fi-FI" dirty="0"/>
              <a:t> salami </a:t>
            </a:r>
            <a:r>
              <a:rPr lang="fi-FI" dirty="0" err="1"/>
              <a:t>chuck</a:t>
            </a:r>
            <a:r>
              <a:rPr lang="fi-FI" dirty="0"/>
              <a:t> </a:t>
            </a:r>
            <a:r>
              <a:rPr lang="fi-FI" dirty="0" err="1"/>
              <a:t>andouille</a:t>
            </a:r>
            <a:r>
              <a:rPr lang="fi-FI" dirty="0"/>
              <a:t>.</a:t>
            </a:r>
          </a:p>
          <a:p>
            <a:pPr lvl="3"/>
            <a:r>
              <a:rPr lang="fi-FI" dirty="0" err="1"/>
              <a:t>Something</a:t>
            </a:r>
            <a:r>
              <a:rPr lang="fi-FI" dirty="0"/>
              <a:t> </a:t>
            </a:r>
            <a:r>
              <a:rPr lang="fi-FI" dirty="0" err="1"/>
              <a:t>else</a:t>
            </a:r>
            <a:r>
              <a:rPr lang="fi-FI" dirty="0"/>
              <a:t> </a:t>
            </a:r>
            <a:r>
              <a:rPr lang="fi-FI" dirty="0" err="1"/>
              <a:t>goes</a:t>
            </a:r>
            <a:r>
              <a:rPr lang="fi-FI" dirty="0"/>
              <a:t>. Here.</a:t>
            </a:r>
          </a:p>
          <a:p>
            <a:pPr lvl="4"/>
            <a:r>
              <a:rPr lang="fi-FI" dirty="0" err="1"/>
              <a:t>Something</a:t>
            </a:r>
            <a:r>
              <a:rPr lang="fi-FI" dirty="0"/>
              <a:t> </a:t>
            </a:r>
            <a:r>
              <a:rPr lang="fi-FI" dirty="0" err="1"/>
              <a:t>here</a:t>
            </a:r>
            <a:r>
              <a:rPr lang="fi-FI" dirty="0"/>
              <a:t>.</a:t>
            </a:r>
          </a:p>
        </p:txBody>
      </p:sp>
      <p:pic>
        <p:nvPicPr>
          <p:cNvPr id="5" name="Picture 4"/>
          <p:cNvPicPr>
            <a:picLocks noChangeAspect="1"/>
          </p:cNvPicPr>
          <p:nvPr userDrawn="1"/>
        </p:nvPicPr>
        <p:blipFill>
          <a:blip r:embed="rId17" cstate="screen">
            <a:extLst>
              <a:ext uri="{28A0092B-C50C-407E-A947-70E740481C1C}">
                <a14:useLocalDpi xmlns:a14="http://schemas.microsoft.com/office/drawing/2010/main" val="0"/>
              </a:ext>
            </a:extLst>
          </a:blip>
          <a:stretch>
            <a:fillRect/>
          </a:stretch>
        </p:blipFill>
        <p:spPr>
          <a:xfrm>
            <a:off x="10668086" y="6363530"/>
            <a:ext cx="1268396" cy="306000"/>
          </a:xfrm>
          <a:prstGeom prst="rect">
            <a:avLst/>
          </a:prstGeom>
        </p:spPr>
      </p:pic>
    </p:spTree>
    <p:extLst>
      <p:ext uri="{BB962C8B-B14F-4D97-AF65-F5344CB8AC3E}">
        <p14:creationId xmlns:p14="http://schemas.microsoft.com/office/powerpoint/2010/main" val="409513319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p:txStyles>
    <p:titleStyle>
      <a:lvl1pPr algn="l" defTabSz="914400" rtl="0" eaLnBrk="1" latinLnBrk="0" hangingPunct="1">
        <a:lnSpc>
          <a:spcPct val="90000"/>
        </a:lnSpc>
        <a:spcBef>
          <a:spcPct val="0"/>
        </a:spcBef>
        <a:buNone/>
        <a:defRPr sz="4400" b="0" i="0" kern="1200" baseline="0">
          <a:solidFill>
            <a:schemeClr val="tx1"/>
          </a:solidFill>
          <a:latin typeface="+mj-lt"/>
          <a:ea typeface="Calibri Light" charset="0"/>
          <a:cs typeface="Calibri Light" charset="0"/>
        </a:defRPr>
      </a:lvl1pPr>
    </p:titleStyle>
    <p:bodyStyle>
      <a:lvl1pPr marL="0" indent="0" algn="l" defTabSz="914400" rtl="0" eaLnBrk="1" latinLnBrk="0" hangingPunct="1">
        <a:lnSpc>
          <a:spcPct val="100000"/>
        </a:lnSpc>
        <a:spcBef>
          <a:spcPts val="1000"/>
        </a:spcBef>
        <a:spcAft>
          <a:spcPts val="1200"/>
        </a:spcAft>
        <a:buFont typeface="Arial"/>
        <a:buNone/>
        <a:defRPr sz="2200" b="0" i="0" kern="1200" baseline="0">
          <a:solidFill>
            <a:schemeClr val="tx1"/>
          </a:solidFill>
          <a:latin typeface="Calibri Light" charset="0"/>
          <a:ea typeface="Calibri Light" charset="0"/>
          <a:cs typeface="Calibri Light" charset="0"/>
        </a:defRPr>
      </a:lvl1pPr>
      <a:lvl2pPr marL="230188" indent="-222250" algn="l" defTabSz="914400" rtl="0" eaLnBrk="1" latinLnBrk="0" hangingPunct="1">
        <a:lnSpc>
          <a:spcPct val="110000"/>
        </a:lnSpc>
        <a:spcBef>
          <a:spcPts val="500"/>
        </a:spcBef>
        <a:spcAft>
          <a:spcPts val="1200"/>
        </a:spcAft>
        <a:buClr>
          <a:schemeClr val="tx2"/>
        </a:buClr>
        <a:buSzPct val="100000"/>
        <a:buFont typeface="Arial" charset="0"/>
        <a:buChar char="•"/>
        <a:tabLst/>
        <a:defRPr sz="2200" b="0" i="0" kern="1200">
          <a:solidFill>
            <a:schemeClr val="tx1"/>
          </a:solidFill>
          <a:latin typeface="Calibri Light" charset="0"/>
          <a:ea typeface="Calibri Light" charset="0"/>
          <a:cs typeface="Calibri Light" charset="0"/>
        </a:defRPr>
      </a:lvl2pPr>
      <a:lvl3pPr marL="622300" marR="0" indent="-263525" algn="l" defTabSz="914400" rtl="0" eaLnBrk="1" fontAlgn="auto" latinLnBrk="0" hangingPunct="1">
        <a:lnSpc>
          <a:spcPct val="110000"/>
        </a:lnSpc>
        <a:spcBef>
          <a:spcPts val="300"/>
        </a:spcBef>
        <a:spcAft>
          <a:spcPts val="500"/>
        </a:spcAft>
        <a:buClr>
          <a:schemeClr val="tx2"/>
        </a:buClr>
        <a:buSzPct val="100000"/>
        <a:buFont typeface="Arial" charset="0"/>
        <a:buChar char="•"/>
        <a:tabLst/>
        <a:defRPr sz="1900" b="0" i="0" kern="1200" baseline="0">
          <a:solidFill>
            <a:schemeClr val="tx1"/>
          </a:solidFill>
          <a:latin typeface="Calibri Light" charset="0"/>
          <a:ea typeface="Calibri Light" charset="0"/>
          <a:cs typeface="Calibri Light" charset="0"/>
        </a:defRPr>
      </a:lvl3pPr>
      <a:lvl4pPr marL="898525" indent="-276225" algn="l" defTabSz="914400" rtl="0" eaLnBrk="1" latinLnBrk="0" hangingPunct="1">
        <a:lnSpc>
          <a:spcPct val="110000"/>
        </a:lnSpc>
        <a:spcBef>
          <a:spcPts val="0"/>
        </a:spcBef>
        <a:spcAft>
          <a:spcPts val="500"/>
        </a:spcAft>
        <a:buClr>
          <a:schemeClr val="tx2"/>
        </a:buClr>
        <a:buSzPct val="100000"/>
        <a:buFont typeface="Arial" charset="0"/>
        <a:buChar char="•"/>
        <a:tabLst/>
        <a:defRPr sz="1400" b="0" i="0" kern="1200" baseline="0">
          <a:solidFill>
            <a:schemeClr val="tx1"/>
          </a:solidFill>
          <a:latin typeface="Calibri Light" charset="0"/>
          <a:ea typeface="Calibri Light" charset="0"/>
          <a:cs typeface="Calibri Light" charset="0"/>
        </a:defRPr>
      </a:lvl4pPr>
      <a:lvl5pPr marL="1112838" indent="-214313" algn="l" defTabSz="914400" rtl="0" eaLnBrk="1" latinLnBrk="0" hangingPunct="1">
        <a:lnSpc>
          <a:spcPct val="110000"/>
        </a:lnSpc>
        <a:spcBef>
          <a:spcPts val="0"/>
        </a:spcBef>
        <a:spcAft>
          <a:spcPts val="300"/>
        </a:spcAft>
        <a:buClr>
          <a:schemeClr val="tx2"/>
        </a:buClr>
        <a:buFont typeface="Arial"/>
        <a:buChar char="•"/>
        <a:tabLst/>
        <a:defRPr sz="1200" b="0" i="0" kern="1200" baseline="0">
          <a:solidFill>
            <a:schemeClr val="tx1"/>
          </a:solidFill>
          <a:latin typeface="Calibri Light" charset="0"/>
          <a:ea typeface="Calibri Light" charset="0"/>
          <a:cs typeface="Calibri Light" charset="0"/>
        </a:defRPr>
      </a:lvl5pPr>
      <a:lvl6pPr marL="758825" indent="-176213" algn="l" defTabSz="914400" rtl="0" eaLnBrk="1" latinLnBrk="0" hangingPunct="1">
        <a:lnSpc>
          <a:spcPct val="90000"/>
        </a:lnSpc>
        <a:spcBef>
          <a:spcPts val="500"/>
        </a:spcBef>
        <a:buFont typeface="Arial"/>
        <a:buChar char="•"/>
        <a:tabLst/>
        <a:defRPr sz="1100" b="0" i="0" kern="1200">
          <a:solidFill>
            <a:schemeClr val="tx1"/>
          </a:solidFill>
          <a:latin typeface="Calibri Light" charset="0"/>
          <a:ea typeface="Calibri Light" charset="0"/>
          <a:cs typeface="Calibri Light"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err="1"/>
              <a:t>Heartbeat</a:t>
            </a:r>
            <a:r>
              <a:rPr lang="fi-FI" dirty="0"/>
              <a:t> Analytics</a:t>
            </a:r>
            <a:endParaRPr lang="en-US" dirty="0"/>
          </a:p>
        </p:txBody>
      </p:sp>
      <p:sp>
        <p:nvSpPr>
          <p:cNvPr id="3" name="Text Placeholder 2"/>
          <p:cNvSpPr>
            <a:spLocks noGrp="1"/>
          </p:cNvSpPr>
          <p:nvPr>
            <p:ph type="body" idx="1"/>
          </p:nvPr>
        </p:nvSpPr>
        <p:spPr>
          <a:xfrm>
            <a:off x="838200" y="1825625"/>
            <a:ext cx="10515600" cy="4276600"/>
          </a:xfrm>
          <a:prstGeom prst="rect">
            <a:avLst/>
          </a:prstGeom>
        </p:spPr>
        <p:txBody>
          <a:bodyPr vert="horz" lIns="91440" tIns="45720" rIns="91440" bIns="45720" rtlCol="0">
            <a:normAutofit/>
          </a:bodyPr>
          <a:lstStyle/>
          <a:p>
            <a:pPr lvl="0"/>
            <a:r>
              <a:rPr lang="fi-FI" dirty="0" err="1"/>
              <a:t>This</a:t>
            </a:r>
            <a:r>
              <a:rPr lang="fi-FI" dirty="0"/>
              <a:t> is </a:t>
            </a:r>
            <a:r>
              <a:rPr lang="fi-FI" dirty="0" err="1"/>
              <a:t>text</a:t>
            </a:r>
            <a:r>
              <a:rPr lang="fi-FI" dirty="0"/>
              <a:t> </a:t>
            </a:r>
            <a:r>
              <a:rPr lang="fi-FI" dirty="0" err="1"/>
              <a:t>style</a:t>
            </a:r>
            <a:r>
              <a:rPr lang="fi-FI" dirty="0"/>
              <a:t> for </a:t>
            </a:r>
            <a:r>
              <a:rPr lang="fi-FI" dirty="0" err="1"/>
              <a:t>bigger</a:t>
            </a:r>
            <a:r>
              <a:rPr lang="fi-FI" dirty="0"/>
              <a:t> </a:t>
            </a:r>
            <a:r>
              <a:rPr lang="fi-FI" dirty="0" err="1"/>
              <a:t>text</a:t>
            </a:r>
            <a:r>
              <a:rPr lang="fi-FI" dirty="0"/>
              <a:t>. </a:t>
            </a:r>
            <a:r>
              <a:rPr lang="fi-FI" dirty="0" err="1"/>
              <a:t>Bacon</a:t>
            </a:r>
            <a:r>
              <a:rPr lang="fi-FI" dirty="0"/>
              <a:t> </a:t>
            </a:r>
            <a:r>
              <a:rPr lang="fi-FI" dirty="0" err="1"/>
              <a:t>ipsum</a:t>
            </a:r>
            <a:r>
              <a:rPr lang="fi-FI" dirty="0"/>
              <a:t> </a:t>
            </a:r>
            <a:r>
              <a:rPr lang="fi-FI" dirty="0" err="1"/>
              <a:t>dolor</a:t>
            </a:r>
            <a:r>
              <a:rPr lang="fi-FI" dirty="0"/>
              <a:t> </a:t>
            </a:r>
            <a:r>
              <a:rPr lang="fi-FI" dirty="0" err="1"/>
              <a:t>amet</a:t>
            </a:r>
            <a:r>
              <a:rPr lang="fi-FI" dirty="0"/>
              <a:t> </a:t>
            </a:r>
            <a:r>
              <a:rPr lang="fi-FI" dirty="0" err="1"/>
              <a:t>corned</a:t>
            </a:r>
            <a:r>
              <a:rPr lang="fi-FI" dirty="0"/>
              <a:t> </a:t>
            </a:r>
            <a:r>
              <a:rPr lang="fi-FI" dirty="0" err="1"/>
              <a:t>beef</a:t>
            </a:r>
            <a:r>
              <a:rPr lang="fi-FI" dirty="0"/>
              <a:t> </a:t>
            </a:r>
            <a:r>
              <a:rPr lang="fi-FI" dirty="0" err="1"/>
              <a:t>turducken</a:t>
            </a:r>
            <a:r>
              <a:rPr lang="fi-FI" dirty="0"/>
              <a:t> </a:t>
            </a:r>
            <a:r>
              <a:rPr lang="fi-FI" dirty="0" err="1"/>
              <a:t>pastrami</a:t>
            </a:r>
            <a:r>
              <a:rPr lang="fi-FI" dirty="0"/>
              <a:t>, salami </a:t>
            </a:r>
            <a:r>
              <a:rPr lang="fi-FI" dirty="0" err="1"/>
              <a:t>ball</a:t>
            </a:r>
            <a:r>
              <a:rPr lang="fi-FI" dirty="0"/>
              <a:t> tip </a:t>
            </a:r>
            <a:r>
              <a:rPr lang="fi-FI" dirty="0" err="1"/>
              <a:t>brisket</a:t>
            </a:r>
            <a:r>
              <a:rPr lang="fi-FI" dirty="0"/>
              <a:t> </a:t>
            </a:r>
            <a:r>
              <a:rPr lang="fi-FI" dirty="0" err="1"/>
              <a:t>boudin</a:t>
            </a:r>
            <a:r>
              <a:rPr lang="fi-FI" dirty="0"/>
              <a:t>.</a:t>
            </a:r>
          </a:p>
          <a:p>
            <a:pPr lvl="1"/>
            <a:r>
              <a:rPr lang="fi-FI" dirty="0"/>
              <a:t>One </a:t>
            </a:r>
            <a:r>
              <a:rPr lang="fi-FI" dirty="0" err="1"/>
              <a:t>indentation</a:t>
            </a:r>
            <a:r>
              <a:rPr lang="fi-FI" dirty="0"/>
              <a:t> </a:t>
            </a:r>
            <a:r>
              <a:rPr lang="fi-FI" dirty="0" err="1"/>
              <a:t>gives</a:t>
            </a:r>
            <a:r>
              <a:rPr lang="fi-FI" dirty="0"/>
              <a:t> </a:t>
            </a:r>
            <a:r>
              <a:rPr lang="fi-FI" dirty="0" err="1"/>
              <a:t>you</a:t>
            </a:r>
            <a:r>
              <a:rPr lang="fi-FI" dirty="0"/>
              <a:t> </a:t>
            </a:r>
            <a:r>
              <a:rPr lang="fi-FI" dirty="0" err="1"/>
              <a:t>bullets</a:t>
            </a:r>
            <a:r>
              <a:rPr lang="fi-FI" dirty="0"/>
              <a:t>.</a:t>
            </a:r>
          </a:p>
          <a:p>
            <a:pPr lvl="1"/>
            <a:r>
              <a:rPr lang="fi-FI" dirty="0" err="1"/>
              <a:t>This</a:t>
            </a:r>
            <a:r>
              <a:rPr lang="fi-FI" dirty="0"/>
              <a:t> is </a:t>
            </a:r>
            <a:r>
              <a:rPr lang="fi-FI" dirty="0" err="1"/>
              <a:t>another</a:t>
            </a:r>
            <a:r>
              <a:rPr lang="fi-FI" dirty="0"/>
              <a:t> </a:t>
            </a:r>
            <a:r>
              <a:rPr lang="fi-FI" dirty="0" err="1"/>
              <a:t>bulletpoint</a:t>
            </a:r>
            <a:r>
              <a:rPr lang="fi-FI" dirty="0"/>
              <a:t>.</a:t>
            </a:r>
          </a:p>
          <a:p>
            <a:pPr lvl="2"/>
            <a:r>
              <a:rPr lang="fi-FI" dirty="0" err="1"/>
              <a:t>Pancetta</a:t>
            </a:r>
            <a:r>
              <a:rPr lang="fi-FI" dirty="0"/>
              <a:t> </a:t>
            </a:r>
            <a:r>
              <a:rPr lang="fi-FI" dirty="0" err="1"/>
              <a:t>pork</a:t>
            </a:r>
            <a:r>
              <a:rPr lang="fi-FI" dirty="0"/>
              <a:t> </a:t>
            </a:r>
            <a:r>
              <a:rPr lang="fi-FI" dirty="0" err="1"/>
              <a:t>belly</a:t>
            </a:r>
            <a:r>
              <a:rPr lang="fi-FI" dirty="0"/>
              <a:t> </a:t>
            </a:r>
            <a:r>
              <a:rPr lang="fi-FI" dirty="0" err="1"/>
              <a:t>alcatra</a:t>
            </a:r>
            <a:r>
              <a:rPr lang="fi-FI" dirty="0"/>
              <a:t> </a:t>
            </a:r>
            <a:r>
              <a:rPr lang="fi-FI" dirty="0" err="1"/>
              <a:t>porchetta</a:t>
            </a:r>
            <a:r>
              <a:rPr lang="fi-FI" dirty="0"/>
              <a:t> </a:t>
            </a:r>
            <a:r>
              <a:rPr lang="fi-FI" dirty="0" err="1"/>
              <a:t>pork</a:t>
            </a:r>
            <a:r>
              <a:rPr lang="fi-FI" dirty="0"/>
              <a:t> </a:t>
            </a:r>
            <a:r>
              <a:rPr lang="fi-FI" dirty="0" err="1"/>
              <a:t>tenderloin</a:t>
            </a:r>
            <a:r>
              <a:rPr lang="fi-FI" dirty="0"/>
              <a:t> </a:t>
            </a:r>
            <a:r>
              <a:rPr lang="fi-FI" dirty="0" err="1"/>
              <a:t>shankle</a:t>
            </a:r>
            <a:r>
              <a:rPr lang="fi-FI" dirty="0"/>
              <a:t> salami </a:t>
            </a:r>
            <a:r>
              <a:rPr lang="fi-FI" dirty="0" err="1"/>
              <a:t>chuck</a:t>
            </a:r>
            <a:r>
              <a:rPr lang="fi-FI" dirty="0"/>
              <a:t> </a:t>
            </a:r>
            <a:r>
              <a:rPr lang="fi-FI" dirty="0" err="1"/>
              <a:t>andouille</a:t>
            </a:r>
            <a:r>
              <a:rPr lang="fi-FI" dirty="0"/>
              <a:t>. </a:t>
            </a:r>
            <a:r>
              <a:rPr lang="fi-FI" dirty="0" err="1"/>
              <a:t>Pancetta</a:t>
            </a:r>
            <a:r>
              <a:rPr lang="fi-FI" dirty="0"/>
              <a:t> </a:t>
            </a:r>
            <a:r>
              <a:rPr lang="fi-FI" dirty="0" err="1"/>
              <a:t>pork</a:t>
            </a:r>
            <a:r>
              <a:rPr lang="fi-FI" dirty="0"/>
              <a:t> </a:t>
            </a:r>
            <a:r>
              <a:rPr lang="fi-FI" dirty="0" err="1"/>
              <a:t>belly</a:t>
            </a:r>
            <a:r>
              <a:rPr lang="fi-FI" dirty="0"/>
              <a:t> </a:t>
            </a:r>
            <a:r>
              <a:rPr lang="fi-FI" dirty="0" err="1"/>
              <a:t>alcatra</a:t>
            </a:r>
            <a:r>
              <a:rPr lang="fi-FI" dirty="0"/>
              <a:t> </a:t>
            </a:r>
            <a:r>
              <a:rPr lang="fi-FI" dirty="0" err="1"/>
              <a:t>porchetta</a:t>
            </a:r>
            <a:r>
              <a:rPr lang="fi-FI" dirty="0"/>
              <a:t> </a:t>
            </a:r>
            <a:r>
              <a:rPr lang="fi-FI" dirty="0" err="1"/>
              <a:t>pork</a:t>
            </a:r>
            <a:r>
              <a:rPr lang="fi-FI" dirty="0"/>
              <a:t> </a:t>
            </a:r>
            <a:r>
              <a:rPr lang="fi-FI" dirty="0" err="1"/>
              <a:t>tenderloin</a:t>
            </a:r>
            <a:r>
              <a:rPr lang="fi-FI" dirty="0"/>
              <a:t> </a:t>
            </a:r>
            <a:r>
              <a:rPr lang="fi-FI" dirty="0" err="1"/>
              <a:t>shankle</a:t>
            </a:r>
            <a:r>
              <a:rPr lang="fi-FI" dirty="0"/>
              <a:t> salami </a:t>
            </a:r>
            <a:r>
              <a:rPr lang="fi-FI" dirty="0" err="1"/>
              <a:t>chuck</a:t>
            </a:r>
            <a:r>
              <a:rPr lang="fi-FI" dirty="0"/>
              <a:t> </a:t>
            </a:r>
            <a:r>
              <a:rPr lang="fi-FI" dirty="0" err="1"/>
              <a:t>andouille</a:t>
            </a:r>
            <a:r>
              <a:rPr lang="fi-FI" dirty="0"/>
              <a:t>.</a:t>
            </a:r>
          </a:p>
          <a:p>
            <a:pPr lvl="3"/>
            <a:r>
              <a:rPr lang="fi-FI" dirty="0" err="1"/>
              <a:t>Something</a:t>
            </a:r>
            <a:r>
              <a:rPr lang="fi-FI" dirty="0"/>
              <a:t> </a:t>
            </a:r>
            <a:r>
              <a:rPr lang="fi-FI" dirty="0" err="1"/>
              <a:t>else</a:t>
            </a:r>
            <a:r>
              <a:rPr lang="fi-FI" dirty="0"/>
              <a:t> </a:t>
            </a:r>
            <a:r>
              <a:rPr lang="fi-FI" dirty="0" err="1"/>
              <a:t>goes</a:t>
            </a:r>
            <a:r>
              <a:rPr lang="fi-FI" dirty="0"/>
              <a:t>. Here.</a:t>
            </a:r>
          </a:p>
          <a:p>
            <a:pPr lvl="4"/>
            <a:r>
              <a:rPr lang="fi-FI" dirty="0" err="1"/>
              <a:t>Something</a:t>
            </a:r>
            <a:r>
              <a:rPr lang="fi-FI" dirty="0"/>
              <a:t> </a:t>
            </a:r>
            <a:r>
              <a:rPr lang="fi-FI" dirty="0" err="1"/>
              <a:t>here</a:t>
            </a:r>
            <a:r>
              <a:rPr lang="fi-FI" dirty="0"/>
              <a:t>.</a:t>
            </a:r>
          </a:p>
        </p:txBody>
      </p:sp>
      <p:pic>
        <p:nvPicPr>
          <p:cNvPr id="5" name="Picture 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668086" y="6363530"/>
            <a:ext cx="1268396" cy="306000"/>
          </a:xfrm>
          <a:prstGeom prst="rect">
            <a:avLst/>
          </a:prstGeom>
        </p:spPr>
      </p:pic>
    </p:spTree>
    <p:extLst>
      <p:ext uri="{BB962C8B-B14F-4D97-AF65-F5344CB8AC3E}">
        <p14:creationId xmlns:p14="http://schemas.microsoft.com/office/powerpoint/2010/main" val="347693139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defTabSz="914400" rtl="0" eaLnBrk="1" latinLnBrk="0" hangingPunct="1">
        <a:lnSpc>
          <a:spcPct val="90000"/>
        </a:lnSpc>
        <a:spcBef>
          <a:spcPct val="0"/>
        </a:spcBef>
        <a:buNone/>
        <a:defRPr sz="4400" b="0" i="0" kern="1200" baseline="0">
          <a:solidFill>
            <a:schemeClr val="tx1"/>
          </a:solidFill>
          <a:latin typeface="+mj-lt"/>
          <a:ea typeface="Calibri Light" charset="0"/>
          <a:cs typeface="Calibri Light" charset="0"/>
        </a:defRPr>
      </a:lvl1pPr>
    </p:titleStyle>
    <p:bodyStyle>
      <a:lvl1pPr marL="0" indent="0" algn="l" defTabSz="914400" rtl="0" eaLnBrk="1" latinLnBrk="0" hangingPunct="1">
        <a:lnSpc>
          <a:spcPct val="100000"/>
        </a:lnSpc>
        <a:spcBef>
          <a:spcPts val="1000"/>
        </a:spcBef>
        <a:spcAft>
          <a:spcPts val="1200"/>
        </a:spcAft>
        <a:buFont typeface="Arial"/>
        <a:buNone/>
        <a:defRPr sz="2200" b="0" i="0" kern="1200" baseline="0">
          <a:solidFill>
            <a:schemeClr val="tx1"/>
          </a:solidFill>
          <a:latin typeface="Calibri Light" charset="0"/>
          <a:ea typeface="Calibri Light" charset="0"/>
          <a:cs typeface="Calibri Light" charset="0"/>
        </a:defRPr>
      </a:lvl1pPr>
      <a:lvl2pPr marL="230188" indent="-222250" algn="l" defTabSz="914400" rtl="0" eaLnBrk="1" latinLnBrk="0" hangingPunct="1">
        <a:lnSpc>
          <a:spcPct val="110000"/>
        </a:lnSpc>
        <a:spcBef>
          <a:spcPts val="500"/>
        </a:spcBef>
        <a:spcAft>
          <a:spcPts val="1200"/>
        </a:spcAft>
        <a:buClr>
          <a:schemeClr val="tx2"/>
        </a:buClr>
        <a:buSzPct val="100000"/>
        <a:buFont typeface="Arial" charset="0"/>
        <a:buChar char="•"/>
        <a:tabLst/>
        <a:defRPr sz="2200" b="0" i="0" kern="1200">
          <a:solidFill>
            <a:schemeClr val="tx1"/>
          </a:solidFill>
          <a:latin typeface="Calibri Light" charset="0"/>
          <a:ea typeface="Calibri Light" charset="0"/>
          <a:cs typeface="Calibri Light" charset="0"/>
        </a:defRPr>
      </a:lvl2pPr>
      <a:lvl3pPr marL="622300" marR="0" indent="-263525" algn="l" defTabSz="914400" rtl="0" eaLnBrk="1" fontAlgn="auto" latinLnBrk="0" hangingPunct="1">
        <a:lnSpc>
          <a:spcPct val="110000"/>
        </a:lnSpc>
        <a:spcBef>
          <a:spcPts val="300"/>
        </a:spcBef>
        <a:spcAft>
          <a:spcPts val="500"/>
        </a:spcAft>
        <a:buClr>
          <a:schemeClr val="tx2"/>
        </a:buClr>
        <a:buSzPct val="100000"/>
        <a:buFont typeface="Arial" charset="0"/>
        <a:buChar char="•"/>
        <a:tabLst/>
        <a:defRPr sz="1900" b="0" i="0" kern="1200" baseline="0">
          <a:solidFill>
            <a:schemeClr val="tx1"/>
          </a:solidFill>
          <a:latin typeface="Calibri Light" charset="0"/>
          <a:ea typeface="Calibri Light" charset="0"/>
          <a:cs typeface="Calibri Light" charset="0"/>
        </a:defRPr>
      </a:lvl3pPr>
      <a:lvl4pPr marL="898525" indent="-276225" algn="l" defTabSz="914400" rtl="0" eaLnBrk="1" latinLnBrk="0" hangingPunct="1">
        <a:lnSpc>
          <a:spcPct val="110000"/>
        </a:lnSpc>
        <a:spcBef>
          <a:spcPts val="0"/>
        </a:spcBef>
        <a:spcAft>
          <a:spcPts val="500"/>
        </a:spcAft>
        <a:buClr>
          <a:schemeClr val="tx2"/>
        </a:buClr>
        <a:buSzPct val="100000"/>
        <a:buFont typeface="Arial" charset="0"/>
        <a:buChar char="•"/>
        <a:tabLst/>
        <a:defRPr sz="1400" b="0" i="0" kern="1200" baseline="0">
          <a:solidFill>
            <a:schemeClr val="tx1"/>
          </a:solidFill>
          <a:latin typeface="Calibri Light" charset="0"/>
          <a:ea typeface="Calibri Light" charset="0"/>
          <a:cs typeface="Calibri Light" charset="0"/>
        </a:defRPr>
      </a:lvl4pPr>
      <a:lvl5pPr marL="1112838" indent="-214313" algn="l" defTabSz="914400" rtl="0" eaLnBrk="1" latinLnBrk="0" hangingPunct="1">
        <a:lnSpc>
          <a:spcPct val="110000"/>
        </a:lnSpc>
        <a:spcBef>
          <a:spcPts val="0"/>
        </a:spcBef>
        <a:spcAft>
          <a:spcPts val="300"/>
        </a:spcAft>
        <a:buClr>
          <a:schemeClr val="tx2"/>
        </a:buClr>
        <a:buFont typeface="Arial"/>
        <a:buChar char="•"/>
        <a:tabLst/>
        <a:defRPr sz="1200" b="0" i="0" kern="1200" baseline="0">
          <a:solidFill>
            <a:schemeClr val="tx1"/>
          </a:solidFill>
          <a:latin typeface="Calibri Light" charset="0"/>
          <a:ea typeface="Calibri Light" charset="0"/>
          <a:cs typeface="Calibri Light" charset="0"/>
        </a:defRPr>
      </a:lvl5pPr>
      <a:lvl6pPr marL="758825" indent="-176213" algn="l" defTabSz="914400" rtl="0" eaLnBrk="1" latinLnBrk="0" hangingPunct="1">
        <a:lnSpc>
          <a:spcPct val="90000"/>
        </a:lnSpc>
        <a:spcBef>
          <a:spcPts val="500"/>
        </a:spcBef>
        <a:buFont typeface="Arial"/>
        <a:buChar char="•"/>
        <a:tabLst/>
        <a:defRPr sz="1100" b="0" i="0" kern="1200">
          <a:solidFill>
            <a:schemeClr val="tx1"/>
          </a:solidFill>
          <a:latin typeface="Calibri Light" charset="0"/>
          <a:ea typeface="Calibri Light" charset="0"/>
          <a:cs typeface="Calibri Light"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 Id="rId4" Type="http://schemas.openxmlformats.org/officeDocument/2006/relationships/hyperlink" Target="https://www.firstbeat.com/fi/blogi/miten-menee-noin-niin-kuin-omasta-mielest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0.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1" name="Rectangle 4"/>
          <p:cNvSpPr/>
          <p:nvPr/>
        </p:nvSpPr>
        <p:spPr>
          <a:xfrm>
            <a:off x="0" y="0"/>
            <a:ext cx="12192000" cy="6858000"/>
          </a:xfrm>
          <a:prstGeom prst="rect">
            <a:avLst/>
          </a:prstGeom>
          <a:solidFill>
            <a:schemeClr val="tx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Otsikko 4"/>
          <p:cNvSpPr>
            <a:spLocks noGrp="1"/>
          </p:cNvSpPr>
          <p:nvPr>
            <p:ph type="ctrTitle"/>
          </p:nvPr>
        </p:nvSpPr>
        <p:spPr>
          <a:xfrm>
            <a:off x="710450" y="2141618"/>
            <a:ext cx="6517940" cy="1596127"/>
          </a:xfrm>
        </p:spPr>
        <p:txBody>
          <a:bodyPr>
            <a:normAutofit/>
          </a:bodyPr>
          <a:lstStyle/>
          <a:p>
            <a:r>
              <a:rPr lang="fi-FI" dirty="0">
                <a:solidFill>
                  <a:schemeClr val="bg1"/>
                </a:solidFill>
              </a:rPr>
              <a:t>GRUPPFEEDBACK</a:t>
            </a:r>
            <a:br>
              <a:rPr lang="fi-FI" dirty="0">
                <a:solidFill>
                  <a:schemeClr val="bg1"/>
                </a:solidFill>
              </a:rPr>
            </a:br>
            <a:endParaRPr lang="sv-SE" dirty="0">
              <a:solidFill>
                <a:schemeClr val="bg1"/>
              </a:solidFill>
            </a:endParaRPr>
          </a:p>
        </p:txBody>
      </p:sp>
      <p:pic>
        <p:nvPicPr>
          <p:cNvPr id="9" name="Picture 3"/>
          <p:cNvPicPr/>
          <p:nvPr/>
        </p:nvPicPr>
        <p:blipFill>
          <a:blip r:embed="rId4">
            <a:extLst>
              <a:ext uri="{28A0092B-C50C-407E-A947-70E740481C1C}">
                <a14:useLocalDpi xmlns:a14="http://schemas.microsoft.com/office/drawing/2010/main" val="0"/>
              </a:ext>
            </a:extLst>
          </a:blip>
          <a:stretch>
            <a:fillRect/>
          </a:stretch>
        </p:blipFill>
        <p:spPr bwMode="auto">
          <a:xfrm>
            <a:off x="724902" y="1718468"/>
            <a:ext cx="1754828" cy="423150"/>
          </a:xfrm>
          <a:prstGeom prst="rect">
            <a:avLst/>
          </a:prstGeom>
          <a:noFill/>
          <a:ln>
            <a:noFill/>
          </a:ln>
        </p:spPr>
      </p:pic>
    </p:spTree>
    <p:extLst>
      <p:ext uri="{BB962C8B-B14F-4D97-AF65-F5344CB8AC3E}">
        <p14:creationId xmlns:p14="http://schemas.microsoft.com/office/powerpoint/2010/main" val="3538716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br>
              <a:rPr lang="sv-SE" kern="0" cap="all" dirty="0">
                <a:solidFill>
                  <a:srgbClr val="2A2723"/>
                </a:solidFill>
                <a:cs typeface="Arial" charset="0"/>
              </a:rPr>
            </a:br>
            <a:br>
              <a:rPr lang="sv-SE" kern="0" cap="all" dirty="0">
                <a:solidFill>
                  <a:srgbClr val="2A2723"/>
                </a:solidFill>
                <a:cs typeface="Arial" charset="0"/>
              </a:rPr>
            </a:br>
            <a:r>
              <a:rPr lang="sv-SE" kern="0" cap="all" dirty="0">
                <a:solidFill>
                  <a:srgbClr val="2A2723"/>
                </a:solidFill>
                <a:cs typeface="Arial" charset="0"/>
              </a:rPr>
              <a:t>Högintensiv motion kan fördröja den nattliga återhämtningen</a:t>
            </a:r>
            <a:br>
              <a:rPr lang="sv-SE" kern="0" cap="all" dirty="0">
                <a:solidFill>
                  <a:srgbClr val="2A2723"/>
                </a:solidFill>
                <a:cs typeface="Arial" charset="0"/>
              </a:rPr>
            </a:br>
            <a:endParaRPr lang="fi-FI" dirty="0"/>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589" y="1754428"/>
            <a:ext cx="10206821" cy="2944893"/>
          </a:xfrm>
          <a:prstGeom prst="rect">
            <a:avLst/>
          </a:prstGeom>
        </p:spPr>
      </p:pic>
      <p:pic>
        <p:nvPicPr>
          <p:cNvPr id="6" name="Kuv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4910316"/>
            <a:ext cx="4749748" cy="1295386"/>
          </a:xfrm>
          <a:prstGeom prst="rect">
            <a:avLst/>
          </a:prstGeom>
        </p:spPr>
      </p:pic>
      <p:pic>
        <p:nvPicPr>
          <p:cNvPr id="8" name="Kuva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8988" y="4910316"/>
            <a:ext cx="3861871" cy="1295386"/>
          </a:xfrm>
          <a:prstGeom prst="rect">
            <a:avLst/>
          </a:prstGeom>
        </p:spPr>
      </p:pic>
    </p:spTree>
    <p:extLst>
      <p:ext uri="{BB962C8B-B14F-4D97-AF65-F5344CB8AC3E}">
        <p14:creationId xmlns:p14="http://schemas.microsoft.com/office/powerpoint/2010/main" val="2838476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ctrTitle"/>
          </p:nvPr>
        </p:nvSpPr>
        <p:spPr>
          <a:xfrm>
            <a:off x="623455" y="253718"/>
            <a:ext cx="5332177" cy="881729"/>
          </a:xfrm>
        </p:spPr>
        <p:txBody>
          <a:bodyPr/>
          <a:lstStyle/>
          <a:p>
            <a:r>
              <a:rPr lang="en-GB" dirty="0"/>
              <a:t>TIPS FÖR BÄTTRE SÖMN</a:t>
            </a:r>
            <a:endParaRPr lang="fi-FI" dirty="0"/>
          </a:p>
        </p:txBody>
      </p:sp>
      <p:sp>
        <p:nvSpPr>
          <p:cNvPr id="4" name="Sisällön paikkamerkki 3"/>
          <p:cNvSpPr>
            <a:spLocks noGrp="1"/>
          </p:cNvSpPr>
          <p:nvPr>
            <p:ph sz="half" idx="1"/>
          </p:nvPr>
        </p:nvSpPr>
        <p:spPr/>
        <p:txBody>
          <a:bodyPr>
            <a:normAutofit fontScale="70000" lnSpcReduction="20000"/>
          </a:bodyPr>
          <a:lstStyle/>
          <a:p>
            <a:pPr marL="285750" indent="-285750" fontAlgn="ctr">
              <a:buClr>
                <a:schemeClr val="tx2"/>
              </a:buClr>
              <a:buFont typeface="Arial" panose="020B0604020202020204" pitchFamily="34" charset="0"/>
              <a:buChar char="•"/>
              <a:defRPr/>
            </a:pPr>
            <a:r>
              <a:rPr lang="sv-SE" sz="2600" dirty="0">
                <a:latin typeface="Calibri Light" panose="020F0302020204030204" pitchFamily="34" charset="0"/>
                <a:cs typeface="Calibri Light" panose="020F0302020204030204" pitchFamily="34" charset="0"/>
              </a:rPr>
              <a:t>Undvik stressiga ämnen / faktorer som hämmar återhämtningen (t.ex. alkohol och annan stimulantia)</a:t>
            </a:r>
          </a:p>
          <a:p>
            <a:pPr marL="285750" indent="-285750" fontAlgn="ctr">
              <a:buClr>
                <a:schemeClr val="tx2"/>
              </a:buClr>
              <a:buFont typeface="Arial" panose="020B0604020202020204" pitchFamily="34" charset="0"/>
              <a:buChar char="•"/>
              <a:defRPr/>
            </a:pPr>
            <a:r>
              <a:rPr lang="sv-SE" sz="2600" dirty="0">
                <a:latin typeface="Calibri Light" panose="020F0302020204030204" pitchFamily="34" charset="0"/>
                <a:cs typeface="Calibri Light" panose="020F0302020204030204" pitchFamily="34" charset="0"/>
              </a:rPr>
              <a:t>Undvik högintensiv träning 3-4 timmar innan läggdags</a:t>
            </a:r>
          </a:p>
          <a:p>
            <a:pPr marL="285750" indent="-285750" fontAlgn="ctr">
              <a:buClr>
                <a:schemeClr val="tx2"/>
              </a:buClr>
              <a:buFont typeface="Arial" panose="020B0604020202020204" pitchFamily="34" charset="0"/>
              <a:buChar char="•"/>
              <a:defRPr/>
            </a:pPr>
            <a:r>
              <a:rPr lang="sv-SE" sz="2600" dirty="0">
                <a:latin typeface="Calibri Light" panose="020F0302020204030204" pitchFamily="34" charset="0"/>
                <a:cs typeface="Calibri Light" panose="020F0302020204030204" pitchFamily="34" charset="0"/>
              </a:rPr>
              <a:t>Lär dig att </a:t>
            </a:r>
            <a:r>
              <a:rPr lang="sv-SE" sz="2600" i="1" dirty="0">
                <a:latin typeface="Calibri Light" panose="020F0302020204030204" pitchFamily="34" charset="0"/>
                <a:cs typeface="Calibri Light" panose="020F0302020204030204" pitchFamily="34" charset="0"/>
              </a:rPr>
              <a:t>varva ner </a:t>
            </a:r>
            <a:r>
              <a:rPr lang="sv-SE" sz="2600" dirty="0">
                <a:latin typeface="Calibri Light" panose="020F0302020204030204" pitchFamily="34" charset="0"/>
                <a:cs typeface="Calibri Light" panose="020F0302020204030204" pitchFamily="34" charset="0"/>
              </a:rPr>
              <a:t>om kvällarna (t.ex. genom att läsa, lyssna på musik och göra avslappningsövningar)</a:t>
            </a:r>
          </a:p>
          <a:p>
            <a:pPr marL="285750" indent="-285750" fontAlgn="ctr">
              <a:buClr>
                <a:schemeClr val="tx2"/>
              </a:buClr>
              <a:buFont typeface="Arial" panose="020B0604020202020204" pitchFamily="34" charset="0"/>
              <a:buChar char="•"/>
              <a:defRPr/>
            </a:pPr>
            <a:r>
              <a:rPr lang="sv-SE" sz="2600" dirty="0">
                <a:latin typeface="Calibri Light" panose="020F0302020204030204" pitchFamily="34" charset="0"/>
                <a:cs typeface="Calibri Light" panose="020F0302020204030204" pitchFamily="34" charset="0"/>
              </a:rPr>
              <a:t>Regelbunden sömnrytm och sömnförberedande rutiner</a:t>
            </a:r>
          </a:p>
          <a:p>
            <a:pPr marL="285750" indent="-285750" fontAlgn="ctr">
              <a:buClr>
                <a:schemeClr val="tx2"/>
              </a:buClr>
              <a:buFont typeface="Arial" panose="020B0604020202020204" pitchFamily="34" charset="0"/>
              <a:buChar char="•"/>
              <a:defRPr/>
            </a:pPr>
            <a:r>
              <a:rPr lang="sv-SE" sz="2600" dirty="0">
                <a:latin typeface="Calibri Light" panose="020F0302020204030204" pitchFamily="34" charset="0"/>
                <a:cs typeface="Calibri Light" panose="020F0302020204030204" pitchFamily="34" charset="0"/>
              </a:rPr>
              <a:t>Trivsam, tyst och mörk omgivning</a:t>
            </a:r>
          </a:p>
          <a:p>
            <a:pPr marL="285750" indent="-285750" fontAlgn="ctr">
              <a:buClr>
                <a:schemeClr val="tx2"/>
              </a:buClr>
              <a:buFont typeface="Arial" panose="020B0604020202020204" pitchFamily="34" charset="0"/>
              <a:buChar char="•"/>
              <a:defRPr/>
            </a:pPr>
            <a:r>
              <a:rPr lang="sv-SE" sz="2600" dirty="0">
                <a:latin typeface="Calibri Light" panose="020F0302020204030204" pitchFamily="34" charset="0"/>
                <a:cs typeface="Calibri Light" panose="020F0302020204030204" pitchFamily="34" charset="0"/>
              </a:rPr>
              <a:t>Ett lätt kvällsmål som främjar sömnen</a:t>
            </a:r>
          </a:p>
          <a:p>
            <a:pPr marL="285750" indent="-285750" fontAlgn="ctr">
              <a:buClr>
                <a:schemeClr val="tx2"/>
              </a:buClr>
              <a:buFont typeface="Arial" panose="020B0604020202020204" pitchFamily="34" charset="0"/>
              <a:buChar char="•"/>
              <a:defRPr/>
            </a:pPr>
            <a:r>
              <a:rPr lang="sv-SE" sz="2600" dirty="0">
                <a:latin typeface="Calibri Light" panose="020F0302020204030204" pitchFamily="34" charset="0"/>
                <a:cs typeface="Calibri Light" panose="020F0302020204030204" pitchFamily="34" charset="0"/>
              </a:rPr>
              <a:t>Bearbeta bekymmer och stressiga saker redan under dagens lopp</a:t>
            </a:r>
          </a:p>
        </p:txBody>
      </p:sp>
      <p:pic>
        <p:nvPicPr>
          <p:cNvPr id="6" name="Kuvan paikkamerkki 23"/>
          <p:cNvPicPr>
            <a:picLocks noGrp="1" noChangeAspect="1"/>
          </p:cNvPicPr>
          <p:nvPr>
            <p:ph type="pic" sz="quarter" idx="11"/>
          </p:nvPr>
        </p:nvPicPr>
        <p:blipFill>
          <a:blip r:embed="rId2"/>
          <a:srcRect l="11830" r="11830"/>
          <a:stretch>
            <a:fillRect/>
          </a:stretch>
        </p:blipFill>
        <p:spPr>
          <a:prstGeom prst="rect">
            <a:avLst/>
          </a:prstGeom>
        </p:spPr>
      </p:pic>
    </p:spTree>
    <p:extLst>
      <p:ext uri="{BB962C8B-B14F-4D97-AF65-F5344CB8AC3E}">
        <p14:creationId xmlns:p14="http://schemas.microsoft.com/office/powerpoint/2010/main" val="3368700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solidFill>
                  <a:srgbClr val="2A2723"/>
                </a:solidFill>
                <a:cs typeface="Calibri Light" panose="020F0302020204030204" pitchFamily="34" charset="0"/>
              </a:rPr>
              <a:t>ÅTERHÄMTAR DU DIG UNDER ARBETET?</a:t>
            </a:r>
            <a:endParaRPr lang="fi-FI" dirty="0"/>
          </a:p>
        </p:txBody>
      </p:sp>
      <p:pic>
        <p:nvPicPr>
          <p:cNvPr id="9" name="Kuva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622" y="2343873"/>
            <a:ext cx="6848217" cy="2390028"/>
          </a:xfrm>
          <a:prstGeom prst="rect">
            <a:avLst/>
          </a:prstGeom>
        </p:spPr>
      </p:pic>
      <p:pic>
        <p:nvPicPr>
          <p:cNvPr id="11" name="Kuva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487" y="2060394"/>
            <a:ext cx="6663948" cy="181691"/>
          </a:xfrm>
          <a:prstGeom prst="rect">
            <a:avLst/>
          </a:prstGeom>
        </p:spPr>
      </p:pic>
      <p:pic>
        <p:nvPicPr>
          <p:cNvPr id="13" name="Kuva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2121" y="1937916"/>
            <a:ext cx="4089610" cy="3613336"/>
          </a:xfrm>
          <a:prstGeom prst="rect">
            <a:avLst/>
          </a:prstGeom>
        </p:spPr>
      </p:pic>
      <p:sp>
        <p:nvSpPr>
          <p:cNvPr id="14" name="Nuoli: Oikea 13"/>
          <p:cNvSpPr/>
          <p:nvPr/>
        </p:nvSpPr>
        <p:spPr>
          <a:xfrm>
            <a:off x="6816647" y="5087477"/>
            <a:ext cx="864452" cy="359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491664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cap="all" dirty="0">
                <a:solidFill>
                  <a:srgbClr val="2A2723"/>
                </a:solidFill>
              </a:rPr>
              <a:t>Finns det en balans mellan stress och återhämtning?</a:t>
            </a:r>
            <a:br>
              <a:rPr lang="en-US" cap="all" dirty="0">
                <a:solidFill>
                  <a:srgbClr val="2A2723"/>
                </a:solidFill>
              </a:rPr>
            </a:br>
            <a:endParaRPr lang="fi-FI" dirty="0"/>
          </a:p>
        </p:txBody>
      </p:sp>
      <p:sp>
        <p:nvSpPr>
          <p:cNvPr id="7" name="TextBox 6"/>
          <p:cNvSpPr txBox="1"/>
          <p:nvPr/>
        </p:nvSpPr>
        <p:spPr>
          <a:xfrm>
            <a:off x="180026" y="5210654"/>
            <a:ext cx="4345675" cy="163121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1"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Stressreaktionskvoten</a:t>
            </a: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 är i genomsnitt 50 % per dag (</a:t>
            </a:r>
            <a:r>
              <a:rPr kumimoji="0" lang="sv-SE" sz="2000" b="0" i="0" u="none" strike="noStrike" kern="1200" cap="none" spc="0" normalizeH="0" baseline="0" noProof="0" dirty="0" err="1">
                <a:ln>
                  <a:noFill/>
                </a:ln>
                <a:solidFill>
                  <a:srgbClr val="2A2723"/>
                </a:solidFill>
                <a:effectLst/>
                <a:uLnTx/>
                <a:uFillTx/>
                <a:latin typeface="Calibri Light" panose="020F0302020204030204" pitchFamily="34" charset="0"/>
                <a:ea typeface="+mn-ea"/>
                <a:cs typeface="Calibri Light" panose="020F0302020204030204" pitchFamily="34" charset="0"/>
              </a:rPr>
              <a:t>Firstbeat</a:t>
            </a: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 2017)</a:t>
            </a:r>
          </a:p>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1"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Återhämtningskvoten</a:t>
            </a: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 är i genomsnitt 26 % per dag (</a:t>
            </a:r>
            <a:r>
              <a:rPr kumimoji="0" lang="sv-SE" sz="2000" b="0" i="0" u="none" strike="noStrike" kern="1200" cap="none" spc="0" normalizeH="0" baseline="0" noProof="0" dirty="0" err="1">
                <a:ln>
                  <a:noFill/>
                </a:ln>
                <a:solidFill>
                  <a:srgbClr val="2A2723"/>
                </a:solidFill>
                <a:effectLst/>
                <a:uLnTx/>
                <a:uFillTx/>
                <a:latin typeface="Calibri Light" panose="020F0302020204030204" pitchFamily="34" charset="0"/>
                <a:ea typeface="+mn-ea"/>
                <a:cs typeface="Calibri Light" panose="020F0302020204030204" pitchFamily="34" charset="0"/>
              </a:rPr>
              <a:t>Firstbeat</a:t>
            </a: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083" y="2224839"/>
            <a:ext cx="7670565" cy="2534516"/>
          </a:xfrm>
          <a:prstGeom prst="rect">
            <a:avLst/>
          </a:prstGeom>
        </p:spPr>
      </p:pic>
      <p:pic>
        <p:nvPicPr>
          <p:cNvPr id="6" name="Kuv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026" y="1579239"/>
            <a:ext cx="3919770" cy="3455748"/>
          </a:xfrm>
          <a:prstGeom prst="rect">
            <a:avLst/>
          </a:prstGeom>
        </p:spPr>
      </p:pic>
    </p:spTree>
    <p:extLst>
      <p:ext uri="{BB962C8B-B14F-4D97-AF65-F5344CB8AC3E}">
        <p14:creationId xmlns:p14="http://schemas.microsoft.com/office/powerpoint/2010/main" val="776264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ctrTitle"/>
          </p:nvPr>
        </p:nvSpPr>
        <p:spPr/>
        <p:txBody>
          <a:bodyPr/>
          <a:lstStyle/>
          <a:p>
            <a:r>
              <a:rPr lang="en-GB" dirty="0"/>
              <a:t>HITTA ETT BETYDELSEFULLT SÄTT ATT SLAPPNA AV</a:t>
            </a:r>
            <a:endParaRPr lang="fi-FI" dirty="0"/>
          </a:p>
        </p:txBody>
      </p:sp>
      <p:sp>
        <p:nvSpPr>
          <p:cNvPr id="4" name="Sisällön paikkamerkki 3"/>
          <p:cNvSpPr>
            <a:spLocks noGrp="1"/>
          </p:cNvSpPr>
          <p:nvPr>
            <p:ph sz="half" idx="1"/>
          </p:nvPr>
        </p:nvSpPr>
        <p:spPr/>
        <p:txBody>
          <a:bodyPr>
            <a:normAutofit/>
          </a:bodyPr>
          <a:lstStyle/>
          <a:p>
            <a:pPr marL="285750" indent="-285750">
              <a:spcBef>
                <a:spcPts val="600"/>
              </a:spcBef>
              <a:buClr>
                <a:schemeClr val="tx2"/>
              </a:buClr>
              <a:buFont typeface="Arial" panose="020B0604020202020204" pitchFamily="34" charset="0"/>
              <a:buChar char="•"/>
            </a:pPr>
            <a:r>
              <a:rPr lang="sv-SE" dirty="0"/>
              <a:t>Avslappnings- / andningsövningar, meditation, yoga, stretching</a:t>
            </a:r>
          </a:p>
          <a:p>
            <a:pPr marL="285750" indent="-285750">
              <a:spcBef>
                <a:spcPts val="600"/>
              </a:spcBef>
              <a:buClr>
                <a:schemeClr val="tx2"/>
              </a:buClr>
              <a:buFont typeface="Arial" panose="020B0604020202020204" pitchFamily="34" charset="0"/>
              <a:buChar char="•"/>
            </a:pPr>
            <a:r>
              <a:rPr lang="sv-SE" dirty="0"/>
              <a:t>Lyssna på musik, läs, se på TV </a:t>
            </a:r>
          </a:p>
          <a:p>
            <a:pPr marL="285750" indent="-285750">
              <a:spcBef>
                <a:spcPts val="600"/>
              </a:spcBef>
              <a:buClr>
                <a:schemeClr val="tx2"/>
              </a:buClr>
              <a:buFont typeface="Arial" panose="020B0604020202020204" pitchFamily="34" charset="0"/>
              <a:buChar char="•"/>
            </a:pPr>
            <a:r>
              <a:rPr lang="sv-SE" dirty="0"/>
              <a:t>Bastu, bad, värmebehandlingar, massage</a:t>
            </a:r>
          </a:p>
          <a:p>
            <a:pPr marL="285750" indent="-285750">
              <a:spcBef>
                <a:spcPts val="600"/>
              </a:spcBef>
              <a:buClr>
                <a:schemeClr val="tx2"/>
              </a:buClr>
              <a:buFont typeface="Arial" panose="020B0604020202020204" pitchFamily="34" charset="0"/>
              <a:buChar char="•"/>
            </a:pPr>
            <a:r>
              <a:rPr lang="sv-SE" dirty="0"/>
              <a:t>Trevliga hobbyn: musik, matlagning, handarbete</a:t>
            </a:r>
          </a:p>
          <a:p>
            <a:pPr marL="285750" indent="-285750">
              <a:spcBef>
                <a:spcPts val="600"/>
              </a:spcBef>
              <a:buClr>
                <a:schemeClr val="tx2"/>
              </a:buClr>
              <a:buFont typeface="Arial" panose="020B0604020202020204" pitchFamily="34" charset="0"/>
              <a:buChar char="•"/>
            </a:pPr>
            <a:r>
              <a:rPr lang="sv-SE" dirty="0"/>
              <a:t>Strosa omkring i naturen, fiska, plocka bär</a:t>
            </a:r>
          </a:p>
          <a:p>
            <a:pPr marL="285750" indent="-285750">
              <a:spcBef>
                <a:spcPts val="600"/>
              </a:spcBef>
              <a:buClr>
                <a:schemeClr val="tx2"/>
              </a:buClr>
              <a:buFont typeface="Arial" panose="020B0604020202020204" pitchFamily="34" charset="0"/>
              <a:buChar char="•"/>
            </a:pPr>
            <a:r>
              <a:rPr lang="sv-SE" dirty="0"/>
              <a:t>Kvalitetstid med husdjur / familj; humor</a:t>
            </a:r>
          </a:p>
          <a:p>
            <a:endParaRPr lang="fi-FI" dirty="0"/>
          </a:p>
        </p:txBody>
      </p:sp>
      <p:pic>
        <p:nvPicPr>
          <p:cNvPr id="6" name="Picture 3"/>
          <p:cNvPicPr>
            <a:picLocks noGrp="1" noChangeAspect="1"/>
          </p:cNvPicPr>
          <p:nvPr>
            <p:ph type="pic" sz="quarter" idx="11"/>
          </p:nvPr>
        </p:nvPicPr>
        <p:blipFill>
          <a:blip r:embed="rId2"/>
          <a:srcRect t="27" b="27"/>
          <a:stretch>
            <a:fillRect/>
          </a:stretch>
        </p:blipFill>
        <p:spPr>
          <a:prstGeom prst="rect">
            <a:avLst/>
          </a:prstGeom>
        </p:spPr>
      </p:pic>
    </p:spTree>
    <p:extLst>
      <p:ext uri="{BB962C8B-B14F-4D97-AF65-F5344CB8AC3E}">
        <p14:creationId xmlns:p14="http://schemas.microsoft.com/office/powerpoint/2010/main" val="3064177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1844"/>
            <a:ext cx="10515600" cy="363895"/>
          </a:xfrm>
        </p:spPr>
        <p:txBody>
          <a:bodyPr>
            <a:noAutofit/>
          </a:bodyPr>
          <a:lstStyle/>
          <a:p>
            <a:r>
              <a:rPr lang="fi-FI" cap="all" dirty="0">
                <a:solidFill>
                  <a:srgbClr val="2A2723"/>
                </a:solidFill>
                <a:cs typeface="Arial" charset="0"/>
              </a:rPr>
              <a:t>Exempel på </a:t>
            </a:r>
            <a:r>
              <a:rPr lang="fi-FI" cap="all" dirty="0" err="1">
                <a:solidFill>
                  <a:srgbClr val="2A2723"/>
                </a:solidFill>
                <a:cs typeface="Arial" charset="0"/>
              </a:rPr>
              <a:t>god</a:t>
            </a:r>
            <a:r>
              <a:rPr lang="fi-FI" cap="all" dirty="0">
                <a:solidFill>
                  <a:srgbClr val="2A2723"/>
                </a:solidFill>
                <a:cs typeface="Arial" charset="0"/>
              </a:rPr>
              <a:t> </a:t>
            </a:r>
            <a:r>
              <a:rPr lang="fi-FI" cap="all" dirty="0" err="1">
                <a:solidFill>
                  <a:srgbClr val="2A2723"/>
                </a:solidFill>
                <a:cs typeface="Arial" charset="0"/>
              </a:rPr>
              <a:t>återhämtning</a:t>
            </a:r>
            <a:endParaRPr lang="fi-FI" dirty="0"/>
          </a:p>
        </p:txBody>
      </p:sp>
      <p:pic>
        <p:nvPicPr>
          <p:cNvPr id="9" name="Kuva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171" y="1434997"/>
            <a:ext cx="9125657" cy="4537540"/>
          </a:xfrm>
          <a:prstGeom prst="rect">
            <a:avLst/>
          </a:prstGeom>
        </p:spPr>
      </p:pic>
    </p:spTree>
    <p:extLst>
      <p:ext uri="{BB962C8B-B14F-4D97-AF65-F5344CB8AC3E}">
        <p14:creationId xmlns:p14="http://schemas.microsoft.com/office/powerpoint/2010/main" val="3910411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cap="all" dirty="0">
                <a:solidFill>
                  <a:srgbClr val="2A2723"/>
                </a:solidFill>
                <a:cs typeface="Arial" charset="0"/>
              </a:rPr>
              <a:t>Exempel på </a:t>
            </a:r>
            <a:r>
              <a:rPr lang="fi-FI" cap="all" dirty="0" err="1">
                <a:solidFill>
                  <a:srgbClr val="2A2723"/>
                </a:solidFill>
                <a:cs typeface="Arial" charset="0"/>
              </a:rPr>
              <a:t>medelgod</a:t>
            </a:r>
            <a:r>
              <a:rPr lang="fi-FI" cap="all" dirty="0">
                <a:solidFill>
                  <a:srgbClr val="2A2723"/>
                </a:solidFill>
                <a:cs typeface="Arial" charset="0"/>
              </a:rPr>
              <a:t> </a:t>
            </a:r>
            <a:r>
              <a:rPr lang="fi-FI" cap="all" dirty="0" err="1">
                <a:solidFill>
                  <a:srgbClr val="2A2723"/>
                </a:solidFill>
                <a:cs typeface="Arial" charset="0"/>
              </a:rPr>
              <a:t>återhämtning</a:t>
            </a:r>
            <a:endParaRPr lang="fi-FI" dirty="0"/>
          </a:p>
        </p:txBody>
      </p:sp>
      <p:pic>
        <p:nvPicPr>
          <p:cNvPr id="4" name="Kuv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917" y="1738102"/>
            <a:ext cx="10140165" cy="3372121"/>
          </a:xfrm>
          <a:prstGeom prst="rect">
            <a:avLst/>
          </a:prstGeom>
        </p:spPr>
      </p:pic>
    </p:spTree>
    <p:extLst>
      <p:ext uri="{BB962C8B-B14F-4D97-AF65-F5344CB8AC3E}">
        <p14:creationId xmlns:p14="http://schemas.microsoft.com/office/powerpoint/2010/main" val="3351587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cap="all" dirty="0" err="1">
                <a:solidFill>
                  <a:srgbClr val="2A2723"/>
                </a:solidFill>
                <a:cs typeface="Arial" charset="0"/>
              </a:rPr>
              <a:t>Exempel</a:t>
            </a:r>
            <a:r>
              <a:rPr lang="fi-FI" cap="all" dirty="0">
                <a:solidFill>
                  <a:srgbClr val="2A2723"/>
                </a:solidFill>
                <a:cs typeface="Arial" charset="0"/>
              </a:rPr>
              <a:t> </a:t>
            </a:r>
            <a:r>
              <a:rPr lang="fi-FI" cap="all" dirty="0" err="1">
                <a:solidFill>
                  <a:srgbClr val="2A2723"/>
                </a:solidFill>
                <a:cs typeface="Arial" charset="0"/>
              </a:rPr>
              <a:t>på</a:t>
            </a:r>
            <a:r>
              <a:rPr lang="fi-FI" cap="all" dirty="0">
                <a:solidFill>
                  <a:srgbClr val="2A2723"/>
                </a:solidFill>
                <a:cs typeface="Arial" charset="0"/>
              </a:rPr>
              <a:t> SVAG </a:t>
            </a:r>
            <a:r>
              <a:rPr lang="fi-FI" cap="all" dirty="0" err="1">
                <a:solidFill>
                  <a:srgbClr val="2A2723"/>
                </a:solidFill>
                <a:cs typeface="Arial" charset="0"/>
              </a:rPr>
              <a:t>återhämtning</a:t>
            </a:r>
            <a:endParaRPr lang="fi-FI" dirty="0"/>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857" y="1617131"/>
            <a:ext cx="10464286" cy="3504666"/>
          </a:xfrm>
          <a:prstGeom prst="rect">
            <a:avLst/>
          </a:prstGeom>
        </p:spPr>
      </p:pic>
    </p:spTree>
    <p:extLst>
      <p:ext uri="{BB962C8B-B14F-4D97-AF65-F5344CB8AC3E}">
        <p14:creationId xmlns:p14="http://schemas.microsoft.com/office/powerpoint/2010/main" val="2849716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175" y="534309"/>
            <a:ext cx="10515600" cy="530614"/>
          </a:xfrm>
        </p:spPr>
        <p:txBody>
          <a:bodyPr>
            <a:normAutofit fontScale="90000"/>
          </a:bodyPr>
          <a:lstStyle/>
          <a:p>
            <a:r>
              <a:rPr lang="sv-SE" cap="all" dirty="0">
                <a:solidFill>
                  <a:srgbClr val="2A2723"/>
                </a:solidFill>
                <a:cs typeface="Arial" charset="0"/>
              </a:rPr>
              <a:t>Dålig form och tung fysisk arbetsbelastning påverkar återhämtningen negativt</a:t>
            </a:r>
            <a:endParaRPr lang="fi-FI" dirty="0"/>
          </a:p>
        </p:txBody>
      </p:sp>
      <p:sp>
        <p:nvSpPr>
          <p:cNvPr id="7" name="TextBox 6"/>
          <p:cNvSpPr txBox="1"/>
          <p:nvPr/>
        </p:nvSpPr>
        <p:spPr>
          <a:xfrm>
            <a:off x="3527859" y="2879768"/>
            <a:ext cx="34242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Rengöringsfabrik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p:txBody>
      </p:sp>
      <p:pic>
        <p:nvPicPr>
          <p:cNvPr id="8" name="Kuv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586" y="1790814"/>
            <a:ext cx="10223587" cy="4274319"/>
          </a:xfrm>
          <a:prstGeom prst="rect">
            <a:avLst/>
          </a:prstGeom>
        </p:spPr>
      </p:pic>
      <p:pic>
        <p:nvPicPr>
          <p:cNvPr id="10" name="Kuva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0091" y="2038138"/>
            <a:ext cx="1991003" cy="638264"/>
          </a:xfrm>
          <a:prstGeom prst="rect">
            <a:avLst/>
          </a:prstGeom>
        </p:spPr>
      </p:pic>
      <p:sp>
        <p:nvSpPr>
          <p:cNvPr id="13" name="Tekstiruutu 12"/>
          <p:cNvSpPr txBox="1"/>
          <p:nvPr/>
        </p:nvSpPr>
        <p:spPr>
          <a:xfrm>
            <a:off x="3467123" y="2995534"/>
            <a:ext cx="224069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A2723"/>
                </a:solidFill>
                <a:effectLst/>
                <a:uLnTx/>
                <a:uFillTx/>
                <a:latin typeface="Calibri"/>
                <a:ea typeface="+mn-ea"/>
                <a:cs typeface="+mn-cs"/>
              </a:rPr>
              <a:t>Städjobb</a:t>
            </a:r>
          </a:p>
        </p:txBody>
      </p:sp>
      <p:pic>
        <p:nvPicPr>
          <p:cNvPr id="4" name="Kuva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6755" y="1816046"/>
            <a:ext cx="7220321" cy="196860"/>
          </a:xfrm>
          <a:prstGeom prst="rect">
            <a:avLst/>
          </a:prstGeom>
        </p:spPr>
      </p:pic>
    </p:spTree>
    <p:extLst>
      <p:ext uri="{BB962C8B-B14F-4D97-AF65-F5344CB8AC3E}">
        <p14:creationId xmlns:p14="http://schemas.microsoft.com/office/powerpoint/2010/main" val="431936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0582469" cy="530614"/>
          </a:xfrm>
        </p:spPr>
        <p:txBody>
          <a:bodyPr>
            <a:normAutofit fontScale="90000"/>
          </a:bodyPr>
          <a:lstStyle/>
          <a:p>
            <a:r>
              <a:rPr lang="sv-SE" dirty="0">
                <a:solidFill>
                  <a:srgbClr val="2A2723"/>
                </a:solidFill>
              </a:rPr>
              <a:t>EN BÄTTRE HÄLSA FÖRBÄTTRAR DIN FÖRMÅGA TILL ÅTERHÄMTNING</a:t>
            </a:r>
            <a:endParaRPr lang="fi-FI" dirty="0"/>
          </a:p>
        </p:txBody>
      </p:sp>
      <p:graphicFrame>
        <p:nvGraphicFramePr>
          <p:cNvPr id="4" name="Content Placeholder 3" title="Liikunta-aktiivisuuden yhteys palautumiseen"/>
          <p:cNvGraphicFramePr>
            <a:graphicFrameLocks/>
          </p:cNvGraphicFramePr>
          <p:nvPr>
            <p:extLst/>
          </p:nvPr>
        </p:nvGraphicFramePr>
        <p:xfrm>
          <a:off x="2142828" y="1775801"/>
          <a:ext cx="5946814" cy="38987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383988" y="1739994"/>
            <a:ext cx="830425" cy="3970318"/>
          </a:xfrm>
          <a:prstGeom prst="rect">
            <a:avLst/>
          </a:prstGeom>
          <a:noFill/>
        </p:spPr>
        <p:txBody>
          <a:bodyPr wrap="square" rtlCol="0">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fi-FI" sz="1800" b="1" i="0" u="none" strike="noStrike" kern="1200" cap="none" spc="0" normalizeH="0" baseline="0" noProof="0" dirty="0">
                <a:ln>
                  <a:noFill/>
                </a:ln>
                <a:solidFill>
                  <a:srgbClr val="2A2723"/>
                </a:solidFill>
                <a:effectLst/>
                <a:uLnTx/>
                <a:uFillTx/>
                <a:latin typeface="Calibri"/>
                <a:ea typeface="+mn-ea"/>
                <a:cs typeface="+mn-cs"/>
              </a:rPr>
              <a:t>God </a:t>
            </a:r>
            <a:r>
              <a:rPr kumimoji="0" lang="en-US" altLang="fi-FI" sz="1800" b="1" i="0" u="none" strike="noStrike" kern="1200" cap="none" spc="0" normalizeH="0" baseline="0" noProof="0" dirty="0" err="1">
                <a:ln>
                  <a:noFill/>
                </a:ln>
                <a:solidFill>
                  <a:srgbClr val="2A2723"/>
                </a:solidFill>
                <a:effectLst/>
                <a:uLnTx/>
                <a:uFillTx/>
                <a:latin typeface="Calibri"/>
                <a:ea typeface="+mn-ea"/>
                <a:cs typeface="+mn-cs"/>
              </a:rPr>
              <a:t>stressbalans</a:t>
            </a:r>
            <a:endParaRPr kumimoji="0" lang="en-US" altLang="fi-FI" sz="1800" b="0" i="0" u="none" strike="noStrike" kern="1200" cap="none" spc="0" normalizeH="0" baseline="0" noProof="0" dirty="0">
              <a:ln>
                <a:noFill/>
              </a:ln>
              <a:solidFill>
                <a:srgbClr val="2A2723"/>
              </a:solidFill>
              <a:effectLst/>
              <a:uLnTx/>
              <a:uFillTx/>
              <a:latin typeface="Calibri"/>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fi-FI" sz="1800" b="0" i="0" u="none" strike="noStrike" kern="1200" cap="none" spc="0" normalizeH="0" baseline="0" noProof="0" dirty="0">
              <a:ln>
                <a:noFill/>
              </a:ln>
              <a:solidFill>
                <a:srgbClr val="2A2723"/>
              </a:solidFill>
              <a:effectLst/>
              <a:uLnTx/>
              <a:uFillTx/>
              <a:latin typeface="Calibri"/>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fi-FI" sz="1800" b="0" i="0" u="none" strike="noStrike" kern="1200" cap="none" spc="0" normalizeH="0" baseline="0" noProof="0" dirty="0">
              <a:ln>
                <a:noFill/>
              </a:ln>
              <a:solidFill>
                <a:srgbClr val="2A2723"/>
              </a:solidFill>
              <a:effectLst/>
              <a:uLnTx/>
              <a:uFillTx/>
              <a:latin typeface="Calibri"/>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fi-FI" sz="1800" b="0" i="0" u="none" strike="noStrike" kern="1200" cap="none" spc="0" normalizeH="0" baseline="0" noProof="0" dirty="0">
              <a:ln>
                <a:noFill/>
              </a:ln>
              <a:solidFill>
                <a:srgbClr val="2A2723"/>
              </a:solidFill>
              <a:effectLst/>
              <a:uLnTx/>
              <a:uFillTx/>
              <a:latin typeface="Calibri"/>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fi-FI" sz="1800" b="0" i="0" u="none" strike="noStrike" kern="1200" cap="none" spc="0" normalizeH="0" baseline="0" noProof="0" dirty="0">
              <a:ln>
                <a:noFill/>
              </a:ln>
              <a:solidFill>
                <a:srgbClr val="2A2723"/>
              </a:solidFill>
              <a:effectLst/>
              <a:uLnTx/>
              <a:uFillTx/>
              <a:latin typeface="Calibri"/>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fi-FI" sz="1800" b="0" i="0" u="none" strike="noStrike" kern="1200" cap="none" spc="0" normalizeH="0" baseline="0" noProof="0" dirty="0">
              <a:ln>
                <a:noFill/>
              </a:ln>
              <a:solidFill>
                <a:srgbClr val="2A2723"/>
              </a:solidFill>
              <a:effectLst/>
              <a:uLnTx/>
              <a:uFillTx/>
              <a:latin typeface="Calibri"/>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fi-FI" sz="1800" b="0" i="0" u="none" strike="noStrike" kern="1200" cap="none" spc="0" normalizeH="0" baseline="0" noProof="0" dirty="0">
              <a:ln>
                <a:noFill/>
              </a:ln>
              <a:solidFill>
                <a:srgbClr val="2A2723"/>
              </a:solidFill>
              <a:effectLst/>
              <a:uLnTx/>
              <a:uFillTx/>
              <a:latin typeface="Calibri"/>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fi-FI" sz="1800" b="0" i="0" u="none" strike="noStrike" kern="1200" cap="none" spc="0" normalizeH="0" baseline="0" noProof="0" dirty="0">
              <a:ln>
                <a:noFill/>
              </a:ln>
              <a:solidFill>
                <a:srgbClr val="2A2723"/>
              </a:solidFill>
              <a:effectLst/>
              <a:uLnTx/>
              <a:uFillTx/>
              <a:latin typeface="Calibri"/>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fi-FI" sz="1800" b="1" i="0" u="none" strike="noStrike" kern="1200" cap="none" spc="0" normalizeH="0" baseline="0" noProof="0" dirty="0" err="1">
                <a:ln>
                  <a:noFill/>
                </a:ln>
                <a:solidFill>
                  <a:srgbClr val="2A2723"/>
                </a:solidFill>
                <a:effectLst/>
                <a:uLnTx/>
                <a:uFillTx/>
                <a:latin typeface="Calibri"/>
                <a:ea typeface="+mn-ea"/>
                <a:cs typeface="+mn-cs"/>
              </a:rPr>
              <a:t>Dålig</a:t>
            </a:r>
            <a:r>
              <a:rPr kumimoji="0" lang="en-US" altLang="fi-FI" sz="1800" b="1" i="0" u="none" strike="noStrike" kern="1200" cap="none" spc="0" normalizeH="0" baseline="0" noProof="0" dirty="0">
                <a:ln>
                  <a:noFill/>
                </a:ln>
                <a:solidFill>
                  <a:srgbClr val="2A2723"/>
                </a:solidFill>
                <a:effectLst/>
                <a:uLnTx/>
                <a:uFillTx/>
                <a:latin typeface="Calibri"/>
                <a:ea typeface="+mn-ea"/>
                <a:cs typeface="+mn-cs"/>
              </a:rPr>
              <a:t> </a:t>
            </a:r>
            <a:r>
              <a:rPr kumimoji="0" lang="en-US" altLang="fi-FI" sz="1800" b="1" i="0" u="none" strike="noStrike" kern="1200" cap="none" spc="0" normalizeH="0" baseline="0" noProof="0" dirty="0" err="1">
                <a:ln>
                  <a:noFill/>
                </a:ln>
                <a:solidFill>
                  <a:srgbClr val="2A2723"/>
                </a:solidFill>
                <a:effectLst/>
                <a:uLnTx/>
                <a:uFillTx/>
                <a:latin typeface="Calibri"/>
                <a:ea typeface="+mn-ea"/>
                <a:cs typeface="+mn-cs"/>
              </a:rPr>
              <a:t>stressbalans</a:t>
            </a:r>
            <a:endParaRPr kumimoji="0" lang="en-US" altLang="fi-FI" sz="1800" b="1" i="0" u="none" strike="noStrike" kern="1200" cap="none" spc="0" normalizeH="0" baseline="0" noProof="0" dirty="0">
              <a:ln>
                <a:noFill/>
              </a:ln>
              <a:solidFill>
                <a:srgbClr val="2A272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2A2723"/>
              </a:solidFill>
              <a:effectLst/>
              <a:uLnTx/>
              <a:uFillTx/>
              <a:latin typeface="Calibri"/>
              <a:ea typeface="+mn-ea"/>
              <a:cs typeface="+mn-cs"/>
            </a:endParaRPr>
          </a:p>
        </p:txBody>
      </p:sp>
      <p:sp>
        <p:nvSpPr>
          <p:cNvPr id="6" name="TextBox 5"/>
          <p:cNvSpPr txBox="1"/>
          <p:nvPr/>
        </p:nvSpPr>
        <p:spPr>
          <a:xfrm>
            <a:off x="8257591" y="1775801"/>
            <a:ext cx="2705973" cy="338554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1800" b="0" i="0" u="none" strike="noStrike" kern="1200" cap="none" spc="0" normalizeH="0" baseline="0" noProof="0" dirty="0">
                <a:ln>
                  <a:noFill/>
                </a:ln>
                <a:solidFill>
                  <a:srgbClr val="2A2723"/>
                </a:solidFill>
                <a:effectLst/>
                <a:uLnTx/>
                <a:uFillTx/>
                <a:latin typeface="Calibri Light" panose="020F0302020204030204" pitchFamily="34" charset="0"/>
                <a:ea typeface="Tahoma" pitchFamily="34" charset="0"/>
                <a:cs typeface="Calibri Light" panose="020F0302020204030204" pitchFamily="34" charset="0"/>
              </a:rPr>
              <a:t>Balansen mellan stress och återhämtning under ett dygn, i förhållande till fysisk aktivitet</a:t>
            </a:r>
          </a:p>
          <a:p>
            <a:pPr marL="0" marR="0" lvl="0" indent="0" algn="l" defTabSz="914400" rtl="0" eaLnBrk="1" fontAlgn="auto" latinLnBrk="0" hangingPunct="1">
              <a:lnSpc>
                <a:spcPct val="100000"/>
              </a:lnSpc>
              <a:spcBef>
                <a:spcPts val="0"/>
              </a:spcBef>
              <a:spcAft>
                <a:spcPts val="0"/>
              </a:spcAft>
              <a:buClr>
                <a:srgbClr val="E32A21"/>
              </a:buClr>
              <a:buSzTx/>
              <a:buFontTx/>
              <a:buNone/>
              <a:tabLst/>
              <a:defRPr/>
            </a:pPr>
            <a:endParaRPr kumimoji="0" lang="sv-SE" sz="1800" b="0" i="0" u="none" strike="noStrike" kern="1200" cap="none" spc="0" normalizeH="0" baseline="0" noProof="0" dirty="0">
              <a:ln>
                <a:noFill/>
              </a:ln>
              <a:solidFill>
                <a:srgbClr val="2A2723"/>
              </a:solidFill>
              <a:effectLst/>
              <a:uLnTx/>
              <a:uFillTx/>
              <a:latin typeface="Calibri Light" panose="020F0302020204030204" pitchFamily="34" charset="0"/>
              <a:ea typeface="Tahoma" pitchFamily="34" charset="0"/>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1800" b="0" i="0" u="none" strike="noStrike" kern="1200" cap="none" spc="0" normalizeH="0" baseline="0" noProof="0" dirty="0">
                <a:ln>
                  <a:noFill/>
                </a:ln>
                <a:solidFill>
                  <a:srgbClr val="2A2723"/>
                </a:solidFill>
                <a:effectLst/>
                <a:uLnTx/>
                <a:uFillTx/>
                <a:latin typeface="Calibri Light" panose="020F0302020204030204" pitchFamily="34" charset="0"/>
                <a:ea typeface="Tahoma" pitchFamily="34" charset="0"/>
                <a:cs typeface="Calibri Light" panose="020F0302020204030204" pitchFamily="34" charset="0"/>
              </a:rPr>
              <a:t>Att öka mängden fysisk aktivitet med några timmar per vecka förbättrar avsevärt förmågan till återhämtning!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srgbClr val="2A2723"/>
              </a:solidFill>
              <a:effectLst/>
              <a:uLnTx/>
              <a:uFillTx/>
              <a:latin typeface="Calibri"/>
              <a:ea typeface="+mn-ea"/>
              <a:cs typeface="+mn-cs"/>
            </a:endParaRPr>
          </a:p>
        </p:txBody>
      </p:sp>
      <p:cxnSp>
        <p:nvCxnSpPr>
          <p:cNvPr id="7" name="Straight Arrow Connector 6"/>
          <p:cNvCxnSpPr/>
          <p:nvPr/>
        </p:nvCxnSpPr>
        <p:spPr>
          <a:xfrm flipH="1">
            <a:off x="5271797" y="2295331"/>
            <a:ext cx="774440" cy="578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60439" y="4506685"/>
            <a:ext cx="1810139"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fi-FI" sz="1600" b="1" i="0" u="none" strike="noStrike" kern="1200" cap="none" spc="0" normalizeH="0" baseline="0" noProof="0" dirty="0">
                <a:ln>
                  <a:noFill/>
                </a:ln>
                <a:solidFill>
                  <a:srgbClr val="2A2723"/>
                </a:solidFill>
                <a:effectLst/>
                <a:uLnTx/>
                <a:uFillTx/>
                <a:latin typeface="Calibri" panose="020F0502020204030204" pitchFamily="34" charset="0"/>
                <a:ea typeface="+mn-ea"/>
                <a:cs typeface="+mn-cs"/>
              </a:rPr>
              <a:t>Fysiskt inaktiva personer (&lt;30 min)</a:t>
            </a:r>
            <a:endParaRPr kumimoji="0" lang="en-US" altLang="fi-FI" sz="1600" b="1" i="0" u="none" strike="noStrike" kern="1200" cap="none" spc="0" normalizeH="0" baseline="0" noProof="0" dirty="0">
              <a:ln>
                <a:noFill/>
              </a:ln>
              <a:solidFill>
                <a:srgbClr val="2A2723"/>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2A2723"/>
              </a:solidFill>
              <a:effectLst/>
              <a:uLnTx/>
              <a:uFillTx/>
              <a:latin typeface="Calibri"/>
              <a:ea typeface="+mn-ea"/>
              <a:cs typeface="+mn-cs"/>
            </a:endParaRPr>
          </a:p>
        </p:txBody>
      </p:sp>
      <p:sp>
        <p:nvSpPr>
          <p:cNvPr id="9" name="TextBox 8"/>
          <p:cNvSpPr txBox="1"/>
          <p:nvPr/>
        </p:nvSpPr>
        <p:spPr>
          <a:xfrm>
            <a:off x="4870579" y="1624168"/>
            <a:ext cx="2565918" cy="95410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fi-FI" sz="1900" b="1" i="0" u="none" strike="noStrike" kern="1200" cap="none" spc="0" normalizeH="0" baseline="0" noProof="0" dirty="0">
                <a:ln>
                  <a:noFill/>
                </a:ln>
                <a:solidFill>
                  <a:srgbClr val="2A2723"/>
                </a:solidFill>
                <a:effectLst/>
                <a:uLnTx/>
                <a:uFillTx/>
                <a:latin typeface="Calibri"/>
                <a:ea typeface="+mn-ea"/>
                <a:cs typeface="+mn-cs"/>
              </a:rPr>
              <a:t>Fysiskt aktiva personer (&gt;3 tim per vecka)</a:t>
            </a:r>
            <a:endParaRPr kumimoji="0" lang="en-US" altLang="fi-FI" sz="1900" b="1" i="0" u="none" strike="noStrike" kern="1200" cap="none" spc="0" normalizeH="0" baseline="0" noProof="0" dirty="0">
              <a:ln>
                <a:noFill/>
              </a:ln>
              <a:solidFill>
                <a:srgbClr val="2A2723"/>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2A2723"/>
              </a:solidFill>
              <a:effectLst/>
              <a:uLnTx/>
              <a:uFillTx/>
              <a:latin typeface="Calibri"/>
              <a:ea typeface="+mn-ea"/>
              <a:cs typeface="+mn-cs"/>
            </a:endParaRPr>
          </a:p>
        </p:txBody>
      </p:sp>
      <p:cxnSp>
        <p:nvCxnSpPr>
          <p:cNvPr id="10" name="Straight Arrow Connector 9"/>
          <p:cNvCxnSpPr>
            <a:stCxn id="8" idx="3"/>
          </p:cNvCxnSpPr>
          <p:nvPr/>
        </p:nvCxnSpPr>
        <p:spPr>
          <a:xfrm>
            <a:off x="4870578" y="4937572"/>
            <a:ext cx="951724" cy="35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266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cap="all" dirty="0" err="1">
                <a:solidFill>
                  <a:srgbClr val="141313"/>
                </a:solidFill>
                <a:cs typeface="Arial" charset="0"/>
              </a:rPr>
              <a:t>Förberedande</a:t>
            </a:r>
            <a:r>
              <a:rPr lang="fi-FI" cap="all" dirty="0">
                <a:solidFill>
                  <a:srgbClr val="141313"/>
                </a:solidFill>
                <a:cs typeface="Arial" charset="0"/>
              </a:rPr>
              <a:t> </a:t>
            </a:r>
            <a:r>
              <a:rPr lang="fi-FI" cap="all" dirty="0" err="1">
                <a:solidFill>
                  <a:srgbClr val="141313"/>
                </a:solidFill>
                <a:cs typeface="Arial" charset="0"/>
              </a:rPr>
              <a:t>enkät</a:t>
            </a:r>
            <a:endParaRPr lang="fi-FI" dirty="0"/>
          </a:p>
        </p:txBody>
      </p:sp>
      <p:pic>
        <p:nvPicPr>
          <p:cNvPr id="3" name="Kuv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226" y="1075148"/>
            <a:ext cx="7558754" cy="5580185"/>
          </a:xfrm>
          <a:prstGeom prst="rect">
            <a:avLst/>
          </a:prstGeom>
        </p:spPr>
      </p:pic>
      <p:pic>
        <p:nvPicPr>
          <p:cNvPr id="5"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753888" y="2430162"/>
            <a:ext cx="1434982" cy="2448272"/>
          </a:xfrm>
          <a:prstGeom prst="rect">
            <a:avLst/>
          </a:prstGeom>
        </p:spPr>
      </p:pic>
      <p:sp>
        <p:nvSpPr>
          <p:cNvPr id="7" name="Content Placeholder 2"/>
          <p:cNvSpPr txBox="1">
            <a:spLocks/>
          </p:cNvSpPr>
          <p:nvPr/>
        </p:nvSpPr>
        <p:spPr>
          <a:xfrm>
            <a:off x="8753888" y="1817705"/>
            <a:ext cx="1996327" cy="479948"/>
          </a:xfrm>
          <a:prstGeom prst="rect">
            <a:avLst/>
          </a:prstGeom>
        </p:spPr>
        <p:txBody>
          <a:bodyPr>
            <a:noAutofit/>
          </a:bodyPr>
          <a:lstStyle>
            <a:lvl1pPr marL="342900" indent="-342900" algn="l" defTabSz="914400" rtl="0" eaLnBrk="1" latinLnBrk="0" hangingPunct="1">
              <a:spcBef>
                <a:spcPct val="20000"/>
              </a:spcBef>
              <a:buFont typeface="Arial" pitchFamily="34" charset="0"/>
              <a:buNone/>
              <a:defRPr sz="1800" b="0" i="0" kern="1200">
                <a:solidFill>
                  <a:srgbClr val="141313"/>
                </a:solidFill>
                <a:latin typeface="Myriad Pro"/>
                <a:ea typeface="+mn-ea"/>
                <a:cs typeface="Arial" pitchFamily="34" charset="0"/>
              </a:defRPr>
            </a:lvl1pPr>
            <a:lvl2pPr marL="742950" indent="-285750" algn="l" defTabSz="914400" rtl="0" eaLnBrk="1" latinLnBrk="0" hangingPunct="1">
              <a:spcBef>
                <a:spcPts val="600"/>
              </a:spcBef>
              <a:buFont typeface="Arial" pitchFamily="34" charset="0"/>
              <a:buChar char="•"/>
              <a:defRPr sz="1800" b="0" i="0" kern="1200" baseline="0">
                <a:solidFill>
                  <a:srgbClr val="141313"/>
                </a:solidFill>
                <a:latin typeface="Myriad Pro"/>
                <a:ea typeface="+mn-ea"/>
                <a:cs typeface="Arial" pitchFamily="34" charset="0"/>
              </a:defRPr>
            </a:lvl2pPr>
            <a:lvl3pPr marL="1143000" indent="-228600" algn="l" defTabSz="914400" rtl="0" eaLnBrk="1" latinLnBrk="0" hangingPunct="1">
              <a:spcBef>
                <a:spcPct val="20000"/>
              </a:spcBef>
              <a:buFontTx/>
              <a:buChar char="-"/>
              <a:defRPr sz="1800" b="0" i="0" kern="1200">
                <a:solidFill>
                  <a:srgbClr val="141313"/>
                </a:solidFill>
                <a:latin typeface="Myriad Pro"/>
                <a:ea typeface="+mn-ea"/>
                <a:cs typeface="Arial" pitchFamily="34" charset="0"/>
              </a:defRPr>
            </a:lvl3pPr>
            <a:lvl4pPr marL="1620000" indent="-228600" algn="l" defTabSz="914400" rtl="0" eaLnBrk="1" latinLnBrk="0" hangingPunct="1">
              <a:spcBef>
                <a:spcPts val="600"/>
              </a:spcBef>
              <a:buFont typeface="Arial" pitchFamily="34" charset="0"/>
              <a:buChar char="–"/>
              <a:defRPr sz="1800" i="1" kern="1200">
                <a:solidFill>
                  <a:srgbClr val="6F6F6F"/>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6F6F6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i-FI" sz="12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Arial" pitchFamily="34" charset="0"/>
                <a:hlinkClick r:id="rId4"/>
              </a:rPr>
              <a:t>Genomsnittliga svar</a:t>
            </a:r>
            <a:endParaRPr kumimoji="0" lang="fi-FI" sz="12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i-FI" sz="12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Arial" pitchFamily="34" charset="0"/>
              </a:rPr>
              <a:t>(</a:t>
            </a:r>
            <a:r>
              <a:rPr kumimoji="0" lang="fi-FI" sz="1200" b="0" i="0" u="none" strike="noStrike" kern="1200" cap="none" spc="0" normalizeH="0" baseline="0" noProof="0" dirty="0" err="1">
                <a:ln>
                  <a:noFill/>
                </a:ln>
                <a:solidFill>
                  <a:srgbClr val="2A2723"/>
                </a:solidFill>
                <a:effectLst/>
                <a:uLnTx/>
                <a:uFillTx/>
                <a:latin typeface="Calibri Light" panose="020F0302020204030204" pitchFamily="34" charset="0"/>
                <a:ea typeface="+mn-ea"/>
                <a:cs typeface="Arial" pitchFamily="34" charset="0"/>
              </a:rPr>
              <a:t>Firstbeat</a:t>
            </a:r>
            <a:r>
              <a:rPr kumimoji="0" lang="fi-FI" sz="12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Arial" pitchFamily="34" charset="0"/>
              </a:rPr>
              <a:t> </a:t>
            </a:r>
            <a:r>
              <a:rPr kumimoji="0" lang="fi-FI" sz="1200" b="0" i="0" u="none" strike="noStrike" kern="1200" cap="none" spc="0" normalizeH="0" baseline="0" noProof="0" dirty="0" err="1">
                <a:ln>
                  <a:noFill/>
                </a:ln>
                <a:solidFill>
                  <a:srgbClr val="2A2723"/>
                </a:solidFill>
                <a:effectLst/>
                <a:uLnTx/>
                <a:uFillTx/>
                <a:latin typeface="Calibri Light" panose="020F0302020204030204" pitchFamily="34" charset="0"/>
                <a:ea typeface="+mn-ea"/>
                <a:cs typeface="Arial" pitchFamily="34" charset="0"/>
              </a:rPr>
              <a:t>databas</a:t>
            </a:r>
            <a:r>
              <a:rPr kumimoji="0" lang="fi-FI" sz="12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Arial" pitchFamily="34" charset="0"/>
              </a:rPr>
              <a:t> 2016)</a:t>
            </a:r>
            <a:endParaRPr kumimoji="0" lang="en-US" sz="14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Arial" pitchFamily="34" charset="0"/>
            </a:endParaRPr>
          </a:p>
        </p:txBody>
      </p:sp>
    </p:spTree>
    <p:extLst>
      <p:ext uri="{BB962C8B-B14F-4D97-AF65-F5344CB8AC3E}">
        <p14:creationId xmlns:p14="http://schemas.microsoft.com/office/powerpoint/2010/main" val="428714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TRÄNINGENS HÄLSOEFFEKTER</a:t>
            </a:r>
            <a:endParaRPr lang="fi-FI" dirty="0"/>
          </a:p>
        </p:txBody>
      </p:sp>
      <p:sp>
        <p:nvSpPr>
          <p:cNvPr id="5" name="TextBox 4"/>
          <p:cNvSpPr txBox="1"/>
          <p:nvPr/>
        </p:nvSpPr>
        <p:spPr>
          <a:xfrm>
            <a:off x="1078120" y="3822846"/>
            <a:ext cx="9514604"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ct val="0"/>
              </a:spcBef>
              <a:spcAft>
                <a:spcPts val="0"/>
              </a:spcAft>
              <a:buClr>
                <a:srgbClr val="E32A21"/>
              </a:buClr>
              <a:buSzTx/>
              <a:buFont typeface="Arial" panose="020B0604020202020204" pitchFamily="34" charset="0"/>
              <a:buChar char="•"/>
              <a:tabLst/>
              <a:defRPr/>
            </a:pPr>
            <a:r>
              <a:rPr kumimoji="0" lang="sv-SE" altLang="fi-FI" sz="18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Över 60 fysiska aktivitetspoäng innebär att hälsofördelarna var avsevärda.</a:t>
            </a:r>
          </a:p>
          <a:p>
            <a:pPr marL="285750" marR="0" lvl="0" indent="-285750" algn="l" defTabSz="914400" rtl="0" eaLnBrk="1" fontAlgn="auto" latinLnBrk="0" hangingPunct="1">
              <a:lnSpc>
                <a:spcPct val="100000"/>
              </a:lnSpc>
              <a:spcBef>
                <a:spcPct val="0"/>
              </a:spcBef>
              <a:spcAft>
                <a:spcPts val="0"/>
              </a:spcAft>
              <a:buClr>
                <a:srgbClr val="E32A21"/>
              </a:buClr>
              <a:buSzTx/>
              <a:buFont typeface="Arial" panose="020B0604020202020204" pitchFamily="34" charset="0"/>
              <a:buChar char="•"/>
              <a:tabLst/>
              <a:defRPr/>
            </a:pPr>
            <a:endParaRPr kumimoji="0" lang="sv-SE" altLang="fi-FI" sz="18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00000"/>
              </a:lnSpc>
              <a:spcBef>
                <a:spcPct val="0"/>
              </a:spcBef>
              <a:spcAft>
                <a:spcPts val="0"/>
              </a:spcAft>
              <a:buClr>
                <a:srgbClr val="E32A21"/>
              </a:buClr>
              <a:buSzTx/>
              <a:buFont typeface="Arial" panose="020B0604020202020204" pitchFamily="34" charset="0"/>
              <a:buChar char="•"/>
              <a:tabLst/>
              <a:defRPr/>
            </a:pPr>
            <a:r>
              <a:rPr kumimoji="0" lang="sv-SE" altLang="fi-FI" sz="18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Du har varit tillräckligt fysiskt aktiv om du uppnått 60 poäng eller mer under minst två dagar. 60 poäng kan uppnås via exempelvis 30 min av måttlig fysisk aktivitet, eller 20 min av intensiv fysisk aktivitet. </a:t>
            </a:r>
            <a:endParaRPr kumimoji="0" lang="fi-FI" altLang="fi-FI" sz="1800" b="0" i="0" u="none" strike="noStrike" kern="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00000"/>
              </a:lnSpc>
              <a:spcBef>
                <a:spcPct val="0"/>
              </a:spcBef>
              <a:spcAft>
                <a:spcPts val="0"/>
              </a:spcAft>
              <a:buClr>
                <a:srgbClr val="E32A21"/>
              </a:buClr>
              <a:buSzTx/>
              <a:buFont typeface="Arial" panose="020B0604020202020204" pitchFamily="34" charset="0"/>
              <a:buChar char="•"/>
              <a:tabLst/>
              <a:defRPr/>
            </a:pPr>
            <a:endParaRPr kumimoji="0" lang="fi-FI" sz="1800" b="0" i="0" u="none" strike="noStrike" kern="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00000"/>
              </a:lnSpc>
              <a:spcBef>
                <a:spcPct val="0"/>
              </a:spcBef>
              <a:spcAft>
                <a:spcPts val="0"/>
              </a:spcAft>
              <a:buClr>
                <a:srgbClr val="E32A21"/>
              </a:buClr>
              <a:buSzTx/>
              <a:buFont typeface="Arial" panose="020B0604020202020204" pitchFamily="34" charset="0"/>
              <a:buChar char="•"/>
              <a:tabLst/>
              <a:defRPr/>
            </a:pPr>
            <a:endParaRPr kumimoji="0" lang="fi-FI" sz="1800" b="0" i="0" u="none" strike="noStrike" kern="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00000"/>
              </a:lnSpc>
              <a:spcBef>
                <a:spcPct val="0"/>
              </a:spcBef>
              <a:spcAft>
                <a:spcPts val="0"/>
              </a:spcAft>
              <a:buClr>
                <a:srgbClr val="E32A21"/>
              </a:buClr>
              <a:buSzTx/>
              <a:buFont typeface="Arial" panose="020B0604020202020204" pitchFamily="34" charset="0"/>
              <a:buChar char="•"/>
              <a:tabLst/>
              <a:defRPr/>
            </a:pPr>
            <a:endParaRPr kumimoji="0" lang="sv-SE" altLang="fi-FI" sz="18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p:txBody>
      </p:sp>
      <p:sp>
        <p:nvSpPr>
          <p:cNvPr id="6" name="TextBox 5"/>
          <p:cNvSpPr txBox="1"/>
          <p:nvPr/>
        </p:nvSpPr>
        <p:spPr>
          <a:xfrm>
            <a:off x="1078120" y="5085106"/>
            <a:ext cx="914823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srgbClr val="E32A21"/>
              </a:solidFill>
              <a:effectLst/>
              <a:uLnTx/>
              <a:uFillTx/>
              <a:latin typeface="Calibri Light" panose="020F0302020204030204" pitchFamily="34" charset="0"/>
              <a:ea typeface="+mn-ea"/>
              <a:cs typeface="Calibri Light" panose="020F0302020204030204" pitchFamily="34" charset="0"/>
              <a:sym typeface="Wingding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E32A21"/>
                </a:solidFill>
                <a:effectLst/>
                <a:uLnTx/>
                <a:uFillTx/>
                <a:latin typeface="Calibri Light" panose="020F0302020204030204" pitchFamily="34" charset="0"/>
                <a:ea typeface="+mn-ea"/>
                <a:cs typeface="Calibri Light" panose="020F0302020204030204" pitchFamily="34" charset="0"/>
                <a:sym typeface="Wingdings"/>
              </a:rPr>
              <a:t>Obs! Denna analys mäter hur mycket träningen belastar ditt hjärt- och lungsystem! Effekten av t.ex. styrke- eller snabbhetsträning, pilates eller flexibilitetsövningar visas inte här.</a:t>
            </a:r>
            <a:endParaRPr kumimoji="0" lang="fi-FI" sz="2000" b="1" i="0" u="none" strike="noStrike" kern="1200" cap="none" spc="0" normalizeH="0" baseline="0" noProof="0" dirty="0">
              <a:ln>
                <a:noFill/>
              </a:ln>
              <a:solidFill>
                <a:srgbClr val="E32A21"/>
              </a:solidFill>
              <a:effectLst/>
              <a:uLnTx/>
              <a:uFillTx/>
              <a:latin typeface="Calibri Light" panose="020F0302020204030204" pitchFamily="34" charset="0"/>
              <a:ea typeface="+mn-ea"/>
              <a:cs typeface="Calibri Light" panose="020F0302020204030204" pitchFamily="34" charset="0"/>
              <a:sym typeface="Wingding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p:txBody>
      </p:sp>
      <p:pic>
        <p:nvPicPr>
          <p:cNvPr id="7" name="Kuv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416" y="1505078"/>
            <a:ext cx="6017411" cy="1625874"/>
          </a:xfrm>
          <a:prstGeom prst="rect">
            <a:avLst/>
          </a:prstGeom>
        </p:spPr>
      </p:pic>
      <p:pic>
        <p:nvPicPr>
          <p:cNvPr id="9" name="Kuv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349" y="1505078"/>
            <a:ext cx="3905451" cy="1778091"/>
          </a:xfrm>
          <a:prstGeom prst="rect">
            <a:avLst/>
          </a:prstGeom>
        </p:spPr>
      </p:pic>
      <p:sp>
        <p:nvSpPr>
          <p:cNvPr id="3" name="TextBox 2">
            <a:extLst>
              <a:ext uri="{FF2B5EF4-FFF2-40B4-BE49-F238E27FC236}">
                <a16:creationId xmlns:a16="http://schemas.microsoft.com/office/drawing/2014/main" id="{83A3FCC1-20AA-442C-A243-AFEDE8CB07A0}"/>
              </a:ext>
            </a:extLst>
          </p:cNvPr>
          <p:cNvSpPr txBox="1"/>
          <p:nvPr/>
        </p:nvSpPr>
        <p:spPr>
          <a:xfrm>
            <a:off x="10713156" y="2706235"/>
            <a:ext cx="798566" cy="2616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A2723">
                    <a:lumMod val="90000"/>
                    <a:lumOff val="10000"/>
                  </a:srgbClr>
                </a:solidFill>
                <a:effectLst/>
                <a:uLnTx/>
                <a:uFillTx/>
                <a:latin typeface="Calibri"/>
                <a:ea typeface="+mn-ea"/>
                <a:cs typeface="+mn-cs"/>
              </a:rPr>
              <a:t>Intensiv</a:t>
            </a:r>
          </a:p>
        </p:txBody>
      </p:sp>
    </p:spTree>
    <p:extLst>
      <p:ext uri="{BB962C8B-B14F-4D97-AF65-F5344CB8AC3E}">
        <p14:creationId xmlns:p14="http://schemas.microsoft.com/office/powerpoint/2010/main" val="72828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GB" dirty="0"/>
              <a:t>ENERGIFÖRBRUKNING OCH STEG</a:t>
            </a:r>
            <a:endParaRPr lang="fi-FI" dirty="0"/>
          </a:p>
        </p:txBody>
      </p:sp>
      <p:sp>
        <p:nvSpPr>
          <p:cNvPr id="3" name="Suorakulmio 2"/>
          <p:cNvSpPr/>
          <p:nvPr/>
        </p:nvSpPr>
        <p:spPr>
          <a:xfrm>
            <a:off x="3046782" y="4742340"/>
            <a:ext cx="6096000" cy="830997"/>
          </a:xfrm>
          <a:prstGeom prst="rect">
            <a:avLst/>
          </a:prstGeom>
        </p:spPr>
        <p:txBody>
          <a:bodyPr>
            <a:spAutoFit/>
          </a:bodyPr>
          <a:lstStyle/>
          <a:p>
            <a:pPr marL="457200" marR="0" lvl="1" indent="0" algn="l" defTabSz="914400" rtl="0" eaLnBrk="1" fontAlgn="auto" latinLnBrk="0" hangingPunct="1">
              <a:lnSpc>
                <a:spcPct val="100000"/>
              </a:lnSpc>
              <a:spcBef>
                <a:spcPts val="0"/>
              </a:spcBef>
              <a:spcAft>
                <a:spcPts val="0"/>
              </a:spcAft>
              <a:buClr>
                <a:srgbClr val="E32A21"/>
              </a:buClr>
              <a:buSzTx/>
              <a:buFontTx/>
              <a:buNone/>
              <a:tabLst/>
              <a:defRPr/>
            </a:pPr>
            <a:r>
              <a:rPr kumimoji="0" lang="sv-SE" altLang="fi-FI" sz="1600" b="0" i="0" u="none" strike="noStrike" kern="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OBS! Stegen identifieras från </a:t>
            </a:r>
            <a:r>
              <a:rPr kumimoji="0" lang="sv-SE" altLang="fi-FI" sz="1600" b="0" i="0" u="none" strike="noStrike" kern="0" cap="none" spc="0" normalizeH="0" baseline="0" noProof="0" dirty="0" err="1">
                <a:ln>
                  <a:noFill/>
                </a:ln>
                <a:solidFill>
                  <a:srgbClr val="2A2723"/>
                </a:solidFill>
                <a:effectLst/>
                <a:uLnTx/>
                <a:uFillTx/>
                <a:latin typeface="Calibri Light" panose="020F0302020204030204" pitchFamily="34" charset="0"/>
                <a:ea typeface="+mn-ea"/>
                <a:cs typeface="Calibri Light" panose="020F0302020204030204" pitchFamily="34" charset="0"/>
              </a:rPr>
              <a:t>rörelsedatan</a:t>
            </a:r>
            <a:r>
              <a:rPr kumimoji="0" lang="sv-SE" altLang="fi-FI" sz="1600" b="0" i="0" u="none" strike="noStrike" kern="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 under </a:t>
            </a:r>
            <a:r>
              <a:rPr kumimoji="0" lang="sv-SE" altLang="fi-FI" sz="1600" b="0" i="0" u="none" strike="noStrike" kern="0" cap="none" spc="0" normalizeH="0" baseline="0" noProof="0" dirty="0" err="1">
                <a:ln>
                  <a:noFill/>
                </a:ln>
                <a:solidFill>
                  <a:srgbClr val="2A2723"/>
                </a:solidFill>
                <a:effectLst/>
                <a:uLnTx/>
                <a:uFillTx/>
                <a:latin typeface="Calibri Light" panose="020F0302020204030204" pitchFamily="34" charset="0"/>
                <a:ea typeface="+mn-ea"/>
                <a:cs typeface="Calibri Light" panose="020F0302020204030204" pitchFamily="34" charset="0"/>
              </a:rPr>
              <a:t>promenering</a:t>
            </a:r>
            <a:r>
              <a:rPr kumimoji="0" lang="sv-SE" altLang="fi-FI" sz="1600" b="0" i="0" u="none" strike="noStrike" kern="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 och löpning. Stegen ackumuleras inte under cykling eller väldigt lätt aktivitet. En väldigt aktiv dag kännetecknas av 10 000+ steg</a:t>
            </a:r>
            <a:r>
              <a:rPr kumimoji="0" lang="fi-FI" altLang="fi-FI" sz="1600" b="0" i="0" u="none" strike="noStrike" kern="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a:t>
            </a:r>
            <a:endParaRPr kumimoji="0" lang="fi-FI" sz="1600" b="0" i="0" u="none" strike="noStrike" kern="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p:txBody>
      </p:sp>
      <p:pic>
        <p:nvPicPr>
          <p:cNvPr id="6" name="Kuv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869" y="1460243"/>
            <a:ext cx="5659825" cy="3019160"/>
          </a:xfrm>
          <a:prstGeom prst="rect">
            <a:avLst/>
          </a:prstGeom>
        </p:spPr>
      </p:pic>
    </p:spTree>
    <p:extLst>
      <p:ext uri="{BB962C8B-B14F-4D97-AF65-F5344CB8AC3E}">
        <p14:creationId xmlns:p14="http://schemas.microsoft.com/office/powerpoint/2010/main" val="1266137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TRÄNINGSEFFEKT</a:t>
            </a:r>
            <a:endParaRPr lang="fi-FI" dirty="0"/>
          </a:p>
        </p:txBody>
      </p:sp>
      <p:grpSp>
        <p:nvGrpSpPr>
          <p:cNvPr id="3" name="Ryhmä 10"/>
          <p:cNvGrpSpPr/>
          <p:nvPr/>
        </p:nvGrpSpPr>
        <p:grpSpPr>
          <a:xfrm>
            <a:off x="1120742" y="1144270"/>
            <a:ext cx="10507267" cy="3755284"/>
            <a:chOff x="467544" y="2321877"/>
            <a:chExt cx="8584061" cy="3132948"/>
          </a:xfrm>
          <a:solidFill>
            <a:schemeClr val="bg1"/>
          </a:solidFill>
        </p:grpSpPr>
        <p:pic>
          <p:nvPicPr>
            <p:cNvPr id="4" name="Kuva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7544" y="2321877"/>
              <a:ext cx="8262325" cy="3132948"/>
            </a:xfrm>
            <a:prstGeom prst="rect">
              <a:avLst/>
            </a:prstGeom>
            <a:grpFill/>
          </p:spPr>
        </p:pic>
        <p:sp>
          <p:nvSpPr>
            <p:cNvPr id="5" name="Tekstiruutu 3"/>
            <p:cNvSpPr txBox="1"/>
            <p:nvPr/>
          </p:nvSpPr>
          <p:spPr>
            <a:xfrm>
              <a:off x="827584" y="2492896"/>
              <a:ext cx="792088" cy="276999"/>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2A2723"/>
                  </a:solidFill>
                  <a:effectLst/>
                  <a:uLnTx/>
                  <a:uFillTx/>
                  <a:latin typeface="Calibri"/>
                  <a:ea typeface="+mn-ea"/>
                  <a:cs typeface="+mn-cs"/>
                </a:rPr>
                <a:t>Walk</a:t>
              </a:r>
              <a:endParaRPr kumimoji="0" lang="fi-FI" sz="1200" b="0" i="0" u="none" strike="noStrike" kern="1200" cap="none" spc="0" normalizeH="0" baseline="0" noProof="0" dirty="0">
                <a:ln>
                  <a:noFill/>
                </a:ln>
                <a:solidFill>
                  <a:srgbClr val="2A2723"/>
                </a:solidFill>
                <a:effectLst/>
                <a:uLnTx/>
                <a:uFillTx/>
                <a:latin typeface="Calibri"/>
                <a:ea typeface="+mn-ea"/>
                <a:cs typeface="+mn-cs"/>
              </a:endParaRPr>
            </a:p>
          </p:txBody>
        </p:sp>
        <p:sp>
          <p:nvSpPr>
            <p:cNvPr id="6" name="Tekstiruutu 7"/>
            <p:cNvSpPr txBox="1"/>
            <p:nvPr/>
          </p:nvSpPr>
          <p:spPr>
            <a:xfrm>
              <a:off x="2123728" y="2340701"/>
              <a:ext cx="1512168" cy="276999"/>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2A2723"/>
                  </a:solidFill>
                  <a:effectLst/>
                  <a:uLnTx/>
                  <a:uFillTx/>
                  <a:latin typeface="Calibri"/>
                  <a:ea typeface="+mn-ea"/>
                  <a:cs typeface="+mn-cs"/>
                </a:rPr>
                <a:t>Football</a:t>
              </a:r>
            </a:p>
          </p:txBody>
        </p:sp>
        <p:sp>
          <p:nvSpPr>
            <p:cNvPr id="7" name="Tekstiruutu 8"/>
            <p:cNvSpPr txBox="1"/>
            <p:nvPr/>
          </p:nvSpPr>
          <p:spPr>
            <a:xfrm>
              <a:off x="7539437" y="2499625"/>
              <a:ext cx="1512168" cy="276999"/>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srgbClr val="2A2723"/>
                  </a:solidFill>
                  <a:effectLst/>
                  <a:uLnTx/>
                  <a:uFillTx/>
                  <a:latin typeface="Calibri"/>
                  <a:ea typeface="+mn-ea"/>
                  <a:cs typeface="+mn-cs"/>
                </a:rPr>
                <a:t>Biking</a:t>
              </a:r>
              <a:endParaRPr kumimoji="0" lang="fi-FI" sz="1200" b="0" i="0" u="none" strike="noStrike" kern="1200" cap="none" spc="0" normalizeH="0" baseline="0" noProof="0" dirty="0">
                <a:ln>
                  <a:noFill/>
                </a:ln>
                <a:solidFill>
                  <a:srgbClr val="2A2723"/>
                </a:solidFill>
                <a:effectLst/>
                <a:uLnTx/>
                <a:uFillTx/>
                <a:latin typeface="Calibri"/>
                <a:ea typeface="+mn-ea"/>
                <a:cs typeface="+mn-cs"/>
              </a:endParaRPr>
            </a:p>
          </p:txBody>
        </p:sp>
      </p:grpSp>
      <p:sp>
        <p:nvSpPr>
          <p:cNvPr id="9" name="TextBox 8"/>
          <p:cNvSpPr txBox="1"/>
          <p:nvPr/>
        </p:nvSpPr>
        <p:spPr>
          <a:xfrm>
            <a:off x="920300" y="5303803"/>
            <a:ext cx="58008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2A2723"/>
                </a:solidFill>
                <a:effectLst/>
                <a:uLnTx/>
                <a:uFillTx/>
                <a:latin typeface="Calibri Bold"/>
                <a:ea typeface="+mn-ea"/>
                <a:cs typeface="Calibri Light" panose="020F0302020204030204" pitchFamily="34" charset="0"/>
              </a:rPr>
              <a:t>Träningseffekten (TE) visar effekten av träningen på din aerobiska form. Skalan för TE är 1–5 (se till höger)</a:t>
            </a:r>
            <a:endParaRPr kumimoji="0" lang="fi-FI" sz="1800" b="0" i="0" u="none" strike="noStrike" kern="1200" cap="none" spc="0" normalizeH="0" baseline="0" noProof="0" dirty="0">
              <a:ln>
                <a:noFill/>
              </a:ln>
              <a:solidFill>
                <a:srgbClr val="2A2723"/>
              </a:solidFill>
              <a:effectLst/>
              <a:uLnTx/>
              <a:uFillTx/>
              <a:latin typeface="Calibri Bold"/>
              <a:ea typeface="+mn-ea"/>
              <a:cs typeface="Calibri Light" panose="020F0302020204030204" pitchFamily="34" charset="0"/>
            </a:endParaRPr>
          </a:p>
        </p:txBody>
      </p:sp>
      <p:pic>
        <p:nvPicPr>
          <p:cNvPr id="10" name="Kuva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130" y="4912493"/>
            <a:ext cx="3562847" cy="1428949"/>
          </a:xfrm>
          <a:prstGeom prst="rect">
            <a:avLst/>
          </a:prstGeom>
        </p:spPr>
      </p:pic>
      <p:pic>
        <p:nvPicPr>
          <p:cNvPr id="12" name="Kuva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9591" y="3428999"/>
            <a:ext cx="2991267" cy="1543265"/>
          </a:xfrm>
          <a:prstGeom prst="rect">
            <a:avLst/>
          </a:prstGeom>
        </p:spPr>
      </p:pic>
      <p:pic>
        <p:nvPicPr>
          <p:cNvPr id="14" name="Kuva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8553" y="3557774"/>
            <a:ext cx="2457143" cy="1285714"/>
          </a:xfrm>
          <a:prstGeom prst="rect">
            <a:avLst/>
          </a:prstGeom>
        </p:spPr>
      </p:pic>
      <p:sp>
        <p:nvSpPr>
          <p:cNvPr id="15" name="Tekstiruutu 14"/>
          <p:cNvSpPr txBox="1"/>
          <p:nvPr/>
        </p:nvSpPr>
        <p:spPr>
          <a:xfrm>
            <a:off x="1561447" y="1357326"/>
            <a:ext cx="969550" cy="2616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2A2723"/>
                </a:solidFill>
                <a:effectLst/>
                <a:uLnTx/>
                <a:uFillTx/>
                <a:latin typeface="Calibri"/>
                <a:ea typeface="+mn-ea"/>
                <a:cs typeface="+mn-cs"/>
              </a:rPr>
              <a:t>Promenad</a:t>
            </a:r>
          </a:p>
        </p:txBody>
      </p:sp>
      <p:sp>
        <p:nvSpPr>
          <p:cNvPr id="21" name="Tekstiruutu 20"/>
          <p:cNvSpPr txBox="1"/>
          <p:nvPr/>
        </p:nvSpPr>
        <p:spPr>
          <a:xfrm>
            <a:off x="3088481" y="1202039"/>
            <a:ext cx="969550" cy="2616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2A2723"/>
                </a:solidFill>
                <a:effectLst/>
                <a:uLnTx/>
                <a:uFillTx/>
                <a:latin typeface="Calibri"/>
                <a:ea typeface="+mn-ea"/>
                <a:cs typeface="+mn-cs"/>
              </a:rPr>
              <a:t>Fotboll</a:t>
            </a:r>
          </a:p>
        </p:txBody>
      </p:sp>
      <p:sp>
        <p:nvSpPr>
          <p:cNvPr id="22" name="Tekstiruutu 21"/>
          <p:cNvSpPr txBox="1"/>
          <p:nvPr/>
        </p:nvSpPr>
        <p:spPr>
          <a:xfrm>
            <a:off x="9587124" y="1392532"/>
            <a:ext cx="969550" cy="2616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2A2723"/>
                </a:solidFill>
                <a:effectLst/>
                <a:uLnTx/>
                <a:uFillTx/>
                <a:latin typeface="Calibri"/>
                <a:ea typeface="+mn-ea"/>
                <a:cs typeface="+mn-cs"/>
              </a:rPr>
              <a:t>Cykling</a:t>
            </a:r>
          </a:p>
        </p:txBody>
      </p:sp>
      <p:pic>
        <p:nvPicPr>
          <p:cNvPr id="11" name="Kuva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8879" y="1110552"/>
            <a:ext cx="220431" cy="1494031"/>
          </a:xfrm>
          <a:prstGeom prst="rect">
            <a:avLst/>
          </a:prstGeom>
        </p:spPr>
      </p:pic>
      <p:pic>
        <p:nvPicPr>
          <p:cNvPr id="16" name="Kuva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067" y="1170898"/>
            <a:ext cx="197366" cy="1373338"/>
          </a:xfrm>
          <a:prstGeom prst="rect">
            <a:avLst/>
          </a:prstGeom>
        </p:spPr>
      </p:pic>
    </p:spTree>
    <p:extLst>
      <p:ext uri="{BB962C8B-B14F-4D97-AF65-F5344CB8AC3E}">
        <p14:creationId xmlns:p14="http://schemas.microsoft.com/office/powerpoint/2010/main" val="485402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ctrTitle"/>
          </p:nvPr>
        </p:nvSpPr>
        <p:spPr/>
        <p:txBody>
          <a:bodyPr/>
          <a:lstStyle/>
          <a:p>
            <a:r>
              <a:rPr lang="en-GB" dirty="0"/>
              <a:t>GRUNDLÄGGANDE TRÄNINGSPRINCIPER</a:t>
            </a:r>
            <a:endParaRPr lang="fi-FI" dirty="0"/>
          </a:p>
        </p:txBody>
      </p:sp>
      <p:sp>
        <p:nvSpPr>
          <p:cNvPr id="5" name="Sisällön paikkamerkki 4"/>
          <p:cNvSpPr>
            <a:spLocks noGrp="1"/>
          </p:cNvSpPr>
          <p:nvPr>
            <p:ph sz="half" idx="1"/>
          </p:nvPr>
        </p:nvSpPr>
        <p:spPr>
          <a:xfrm>
            <a:off x="623455" y="1660358"/>
            <a:ext cx="5332177" cy="4759492"/>
          </a:xfrm>
        </p:spPr>
        <p:txBody>
          <a:bodyPr>
            <a:normAutofit fontScale="70000" lnSpcReduction="20000"/>
          </a:bodyPr>
          <a:lstStyle/>
          <a:p>
            <a:pPr marL="285750" indent="-285750" fontAlgn="ctr">
              <a:buClr>
                <a:schemeClr val="tx2"/>
              </a:buClr>
              <a:buFont typeface="Arial" panose="020B0604020202020204" pitchFamily="34" charset="0"/>
              <a:buChar char="•"/>
              <a:defRPr/>
            </a:pPr>
            <a:r>
              <a:rPr lang="sv-SE" dirty="0"/>
              <a:t>Börja försiktigt. Att öka träningsintensiteten eller -volymen för snabbt kan leda till skador eller överträningssymptom.</a:t>
            </a:r>
          </a:p>
          <a:p>
            <a:pPr marL="285750" indent="-285750" fontAlgn="ctr">
              <a:buClr>
                <a:schemeClr val="tx2"/>
              </a:buClr>
              <a:buFont typeface="Arial" panose="020B0604020202020204" pitchFamily="34" charset="0"/>
              <a:buChar char="•"/>
              <a:defRPr/>
            </a:pPr>
            <a:r>
              <a:rPr lang="sv-SE" dirty="0"/>
              <a:t>En vältränad individ tål hårdare träning än en nybörjare / en otränad individ. </a:t>
            </a:r>
          </a:p>
          <a:p>
            <a:pPr marL="285750" indent="-285750" fontAlgn="ctr">
              <a:buClr>
                <a:schemeClr val="tx2"/>
              </a:buClr>
              <a:buFont typeface="Arial" panose="020B0604020202020204" pitchFamily="34" charset="0"/>
              <a:buChar char="•"/>
              <a:defRPr/>
            </a:pPr>
            <a:r>
              <a:rPr lang="sv-SE" dirty="0"/>
              <a:t>En överbelastad kropp tål inte högintensiv träning. Även många sjukdomar begränsar träningsförmågan, speciellt vid hög intensitet.</a:t>
            </a:r>
          </a:p>
          <a:p>
            <a:pPr marL="285750" indent="-285750" fontAlgn="ctr">
              <a:buClr>
                <a:schemeClr val="tx2"/>
              </a:buClr>
              <a:buFont typeface="Arial" panose="020B0604020202020204" pitchFamily="34" charset="0"/>
              <a:buChar char="•"/>
              <a:defRPr/>
            </a:pPr>
            <a:r>
              <a:rPr lang="sv-SE" dirty="0"/>
              <a:t>Redan en liten mängd fysisk aktivitet dagligen främjar hälsan. Det är bättre att göra någonting litet än att vara helt inaktiv.</a:t>
            </a:r>
          </a:p>
          <a:p>
            <a:pPr marL="285750" indent="-285750" fontAlgn="ctr">
              <a:buClr>
                <a:schemeClr val="tx2"/>
              </a:buClr>
              <a:buFont typeface="Arial" panose="020B0604020202020204" pitchFamily="34" charset="0"/>
              <a:buChar char="•"/>
              <a:defRPr/>
            </a:pPr>
            <a:r>
              <a:rPr lang="sv-SE" dirty="0"/>
              <a:t>Exempel på bra slag av fysisk aktivitet:</a:t>
            </a:r>
          </a:p>
          <a:p>
            <a:pPr marL="1028700" lvl="1" fontAlgn="ctr">
              <a:defRPr/>
            </a:pPr>
            <a:r>
              <a:rPr lang="sv-SE" dirty="0"/>
              <a:t>Rask promenad, cykling, simning</a:t>
            </a:r>
          </a:p>
          <a:p>
            <a:pPr marL="1028700" lvl="1" fontAlgn="ctr">
              <a:defRPr/>
            </a:pPr>
            <a:r>
              <a:rPr lang="sv-SE" dirty="0"/>
              <a:t>Löpning, längdskidåkning, tungt fysiskt arbete</a:t>
            </a:r>
          </a:p>
          <a:p>
            <a:pPr marL="1028700" lvl="1" fontAlgn="ctr">
              <a:defRPr/>
            </a:pPr>
            <a:r>
              <a:rPr lang="sv-SE" dirty="0"/>
              <a:t>Gymträning, gruppträning, att dansa</a:t>
            </a:r>
          </a:p>
          <a:p>
            <a:pPr marL="1028700" lvl="1" fontAlgn="ctr">
              <a:defRPr/>
            </a:pPr>
            <a:r>
              <a:rPr lang="sv-SE" dirty="0"/>
              <a:t>Stretching, koordinationsövningar, yoga, </a:t>
            </a:r>
            <a:r>
              <a:rPr lang="sv-SE" dirty="0" err="1"/>
              <a:t>Pilates</a:t>
            </a:r>
            <a:r>
              <a:rPr lang="sv-SE" dirty="0"/>
              <a:t> </a:t>
            </a:r>
          </a:p>
          <a:p>
            <a:endParaRPr lang="fi-FI" dirty="0"/>
          </a:p>
        </p:txBody>
      </p:sp>
      <p:pic>
        <p:nvPicPr>
          <p:cNvPr id="8" name="Kuvan paikkamerkki 7"/>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a:stretch/>
        </p:blipFill>
        <p:spPr>
          <a:xfrm>
            <a:off x="6593306" y="0"/>
            <a:ext cx="5598694" cy="6858000"/>
          </a:xfrm>
        </p:spPr>
      </p:pic>
    </p:spTree>
    <p:extLst>
      <p:ext uri="{BB962C8B-B14F-4D97-AF65-F5344CB8AC3E}">
        <p14:creationId xmlns:p14="http://schemas.microsoft.com/office/powerpoint/2010/main" val="3674858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p:cNvSpPr>
            <a:spLocks noGrp="1"/>
          </p:cNvSpPr>
          <p:nvPr>
            <p:ph type="title"/>
          </p:nvPr>
        </p:nvSpPr>
        <p:spPr/>
        <p:txBody>
          <a:bodyPr/>
          <a:lstStyle/>
          <a:p>
            <a:r>
              <a:rPr lang="fi-FI" dirty="0"/>
              <a:t>SUMMERING AV LIVSSTILSANALYSEN</a:t>
            </a:r>
          </a:p>
        </p:txBody>
      </p:sp>
      <p:pic>
        <p:nvPicPr>
          <p:cNvPr id="7" name="Kuv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429" y="1163255"/>
            <a:ext cx="3807141" cy="5380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6947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2A20FF-7BC1-4750-94A4-FE2DF5F81ADC}"/>
              </a:ext>
            </a:extLst>
          </p:cNvPr>
          <p:cNvSpPr>
            <a:spLocks noGrp="1"/>
          </p:cNvSpPr>
          <p:nvPr>
            <p:ph sz="half" idx="1"/>
          </p:nvPr>
        </p:nvSpPr>
        <p:spPr>
          <a:xfrm>
            <a:off x="443083" y="1104344"/>
            <a:ext cx="10670394" cy="3757107"/>
          </a:xfrm>
        </p:spPr>
        <p:txBody>
          <a:bodyPr>
            <a:noAutofit/>
          </a:bodyPr>
          <a:lstStyle/>
          <a:p>
            <a:pPr marL="342900" indent="-228600">
              <a:lnSpc>
                <a:spcPct val="90000"/>
              </a:lnSpc>
              <a:buFont typeface="Arial" panose="020B0604020202020204" pitchFamily="34" charset="0"/>
              <a:buChar char="•"/>
            </a:pPr>
            <a:r>
              <a:rPr lang="sv-SE" sz="1800" dirty="0"/>
              <a:t>Maximala syreupptagningsförmågan (VO2max) påvisar information om din aeroba konditionsnivå (eller uthållighet</a:t>
            </a:r>
          </a:p>
          <a:p>
            <a:pPr marL="342900" indent="-228600">
              <a:lnSpc>
                <a:spcPct val="90000"/>
              </a:lnSpc>
              <a:buFont typeface="Arial" panose="020B0604020202020204" pitchFamily="34" charset="0"/>
              <a:buChar char="•"/>
            </a:pPr>
            <a:r>
              <a:rPr lang="sv-SE" sz="1800" dirty="0"/>
              <a:t>Studier visar på att god aerob kondition är tätt sammankopplat med bättre hälsa och övergripande välmående.</a:t>
            </a:r>
          </a:p>
          <a:p>
            <a:pPr lvl="2"/>
            <a:r>
              <a:rPr lang="sv-SE" sz="1800" dirty="0"/>
              <a:t>Stödjer återhämtning och har en positiv inverkan på sömnens kvalitet.</a:t>
            </a:r>
          </a:p>
          <a:p>
            <a:pPr lvl="2"/>
            <a:r>
              <a:rPr lang="sv-SE" sz="1800" dirty="0"/>
              <a:t>Förbättrar hjärtats funktion och muskelmetabolismen samt stödjer effektiv förbränning av fett.</a:t>
            </a:r>
          </a:p>
          <a:p>
            <a:pPr lvl="2"/>
            <a:r>
              <a:rPr lang="sv-SE" sz="1800" dirty="0">
                <a:solidFill>
                  <a:srgbClr val="000000"/>
                </a:solidFill>
                <a:latin typeface="Calibri Light" panose="020F0302020204030204" pitchFamily="34" charset="0"/>
                <a:ea typeface="+mn-ea"/>
                <a:cs typeface="Calibri Light" panose="020F0302020204030204" pitchFamily="34" charset="0"/>
              </a:rPr>
              <a:t>Fördelar med en bättre konditionsnivå kan appliceras på oss alla, oavsett ålder och andra bakgrundsfaktorer; Även små förbättringar kan generera goda resultat för hälsan och </a:t>
            </a:r>
            <a:r>
              <a:rPr lang="sv-SE" sz="1800" dirty="0" err="1">
                <a:solidFill>
                  <a:srgbClr val="000000"/>
                </a:solidFill>
                <a:latin typeface="Calibri Light" panose="020F0302020204030204" pitchFamily="34" charset="0"/>
                <a:ea typeface="+mn-ea"/>
                <a:cs typeface="Calibri Light" panose="020F0302020204030204" pitchFamily="34" charset="0"/>
              </a:rPr>
              <a:t>välmåendet</a:t>
            </a:r>
            <a:r>
              <a:rPr lang="sv-SE" sz="1800" dirty="0">
                <a:solidFill>
                  <a:srgbClr val="000000"/>
                </a:solidFill>
                <a:latin typeface="Calibri Light" panose="020F0302020204030204" pitchFamily="34" charset="0"/>
                <a:ea typeface="+mn-ea"/>
                <a:cs typeface="Calibri Light" panose="020F0302020204030204" pitchFamily="34" charset="0"/>
              </a:rPr>
              <a:t>.</a:t>
            </a:r>
          </a:p>
          <a:p>
            <a:pPr marL="611188" lvl="1" indent="-228600">
              <a:lnSpc>
                <a:spcPct val="90000"/>
              </a:lnSpc>
              <a:buFont typeface="Arial" panose="020B0604020202020204" pitchFamily="34" charset="0"/>
              <a:buChar char="•"/>
            </a:pPr>
            <a:r>
              <a:rPr lang="sv-SE" sz="1800" dirty="0">
                <a:solidFill>
                  <a:srgbClr val="000000"/>
                </a:solidFill>
                <a:latin typeface="Calibri Light" panose="020F0302020204030204" pitchFamily="34" charset="0"/>
                <a:ea typeface="+mn-ea"/>
                <a:cs typeface="Calibri Light" panose="020F0302020204030204" pitchFamily="34" charset="0"/>
              </a:rPr>
              <a:t>3 månader av träning kan utveckla din aeroba kondition med så mycket som 20% (</a:t>
            </a:r>
            <a:r>
              <a:rPr lang="sv-SE" sz="1800" dirty="0" err="1">
                <a:solidFill>
                  <a:srgbClr val="000000"/>
                </a:solidFill>
                <a:latin typeface="Calibri Light" panose="020F0302020204030204" pitchFamily="34" charset="0"/>
                <a:ea typeface="+mn-ea"/>
                <a:cs typeface="Calibri Light" panose="020F0302020204030204" pitchFamily="34" charset="0"/>
              </a:rPr>
              <a:t>e.g</a:t>
            </a:r>
            <a:r>
              <a:rPr lang="sv-SE" sz="1800" dirty="0">
                <a:solidFill>
                  <a:srgbClr val="000000"/>
                </a:solidFill>
                <a:latin typeface="Calibri Light" panose="020F0302020204030204" pitchFamily="34" charset="0"/>
                <a:ea typeface="+mn-ea"/>
                <a:cs typeface="Calibri Light" panose="020F0302020204030204" pitchFamily="34" charset="0"/>
              </a:rPr>
              <a:t>. </a:t>
            </a:r>
            <a:r>
              <a:rPr lang="sv-SE" sz="1800" dirty="0" err="1">
                <a:solidFill>
                  <a:srgbClr val="000000"/>
                </a:solidFill>
                <a:latin typeface="Calibri Light" panose="020F0302020204030204" pitchFamily="34" charset="0"/>
                <a:ea typeface="+mn-ea"/>
                <a:cs typeface="Calibri Light" panose="020F0302020204030204" pitchFamily="34" charset="0"/>
              </a:rPr>
              <a:t>Hiruntrakul</a:t>
            </a:r>
            <a:r>
              <a:rPr lang="sv-SE" sz="1800" dirty="0">
                <a:solidFill>
                  <a:srgbClr val="000000"/>
                </a:solidFill>
                <a:latin typeface="Calibri Light" panose="020F0302020204030204" pitchFamily="34" charset="0"/>
                <a:ea typeface="+mn-ea"/>
                <a:cs typeface="Calibri Light" panose="020F0302020204030204" pitchFamily="34" charset="0"/>
              </a:rPr>
              <a:t> et al. 2010, </a:t>
            </a:r>
            <a:r>
              <a:rPr lang="sv-SE" sz="1800" dirty="0" err="1">
                <a:solidFill>
                  <a:srgbClr val="000000"/>
                </a:solidFill>
                <a:latin typeface="Calibri Light" panose="020F0302020204030204" pitchFamily="34" charset="0"/>
                <a:ea typeface="+mn-ea"/>
                <a:cs typeface="Calibri Light" panose="020F0302020204030204" pitchFamily="34" charset="0"/>
              </a:rPr>
              <a:t>Milanovic</a:t>
            </a:r>
            <a:r>
              <a:rPr lang="sv-SE" sz="1800" dirty="0">
                <a:solidFill>
                  <a:srgbClr val="000000"/>
                </a:solidFill>
                <a:latin typeface="Calibri Light" panose="020F0302020204030204" pitchFamily="34" charset="0"/>
                <a:ea typeface="+mn-ea"/>
                <a:cs typeface="Calibri Light" panose="020F0302020204030204" pitchFamily="34" charset="0"/>
              </a:rPr>
              <a:t> et al. 2015)</a:t>
            </a:r>
          </a:p>
        </p:txBody>
      </p:sp>
      <p:sp>
        <p:nvSpPr>
          <p:cNvPr id="3" name="Title 2">
            <a:extLst>
              <a:ext uri="{FF2B5EF4-FFF2-40B4-BE49-F238E27FC236}">
                <a16:creationId xmlns:a16="http://schemas.microsoft.com/office/drawing/2014/main" id="{95AF143E-90D2-4E28-9466-E7A90764FA9B}"/>
              </a:ext>
            </a:extLst>
          </p:cNvPr>
          <p:cNvSpPr>
            <a:spLocks noGrp="1"/>
          </p:cNvSpPr>
          <p:nvPr>
            <p:ph type="title"/>
          </p:nvPr>
        </p:nvSpPr>
        <p:spPr>
          <a:xfrm>
            <a:off x="774441" y="288310"/>
            <a:ext cx="9787812" cy="623959"/>
          </a:xfrm>
        </p:spPr>
        <p:txBody>
          <a:bodyPr>
            <a:normAutofit/>
          </a:bodyPr>
          <a:lstStyle/>
          <a:p>
            <a:pPr algn="ctr"/>
            <a:r>
              <a:rPr lang="en-US" dirty="0"/>
              <a:t>BERÄKNING AV KONDITIOSNIVÅN</a:t>
            </a:r>
            <a:endParaRPr lang="fi-FI" dirty="0"/>
          </a:p>
        </p:txBody>
      </p:sp>
      <p:pic>
        <p:nvPicPr>
          <p:cNvPr id="6" name="Picture 5" descr="A screenshot of a cell phone&#10;&#10;Description automatically generated">
            <a:extLst>
              <a:ext uri="{FF2B5EF4-FFF2-40B4-BE49-F238E27FC236}">
                <a16:creationId xmlns:a16="http://schemas.microsoft.com/office/drawing/2014/main" id="{70353E51-5389-4C27-B5D1-74F701D6A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14" y="4437815"/>
            <a:ext cx="9064572" cy="2420185"/>
          </a:xfrm>
          <a:prstGeom prst="rect">
            <a:avLst/>
          </a:prstGeom>
        </p:spPr>
      </p:pic>
    </p:spTree>
    <p:extLst>
      <p:ext uri="{BB962C8B-B14F-4D97-AF65-F5344CB8AC3E}">
        <p14:creationId xmlns:p14="http://schemas.microsoft.com/office/powerpoint/2010/main" val="3970632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Lovettu nuolenkärki 39"/>
          <p:cNvSpPr/>
          <p:nvPr/>
        </p:nvSpPr>
        <p:spPr>
          <a:xfrm>
            <a:off x="9329855" y="1528991"/>
            <a:ext cx="1914254" cy="837257"/>
          </a:xfrm>
          <a:prstGeom prst="chevron">
            <a:avLst>
              <a:gd name="adj" fmla="val 25222"/>
            </a:avLst>
          </a:prstGeom>
          <a:solidFill>
            <a:schemeClr val="bg1">
              <a:lumMod val="85000"/>
            </a:schemeClr>
          </a:solidFill>
          <a:ln>
            <a:noFill/>
          </a:ln>
          <a:effectLst>
            <a:outerShdw blurRad="127000" dist="38100" dir="5400000" algn="tl"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alibri"/>
                <a:ea typeface="+mn-ea"/>
                <a:cs typeface="+mn-cs"/>
              </a:rPr>
              <a:t>Elitidrott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a:ea typeface="+mn-ea"/>
                <a:cs typeface="+mn-cs"/>
              </a:rPr>
              <a:t>Ökning av VO2max med 2% -&gt; Vinn istället för en tionde plats</a:t>
            </a:r>
          </a:p>
        </p:txBody>
      </p:sp>
      <p:sp>
        <p:nvSpPr>
          <p:cNvPr id="2" name="Title 1"/>
          <p:cNvSpPr>
            <a:spLocks noGrp="1"/>
          </p:cNvSpPr>
          <p:nvPr>
            <p:ph type="title"/>
          </p:nvPr>
        </p:nvSpPr>
        <p:spPr>
          <a:xfrm>
            <a:off x="838200" y="365126"/>
            <a:ext cx="10515600" cy="815974"/>
          </a:xfrm>
        </p:spPr>
        <p:txBody>
          <a:bodyPr>
            <a:normAutofit/>
          </a:bodyPr>
          <a:lstStyle/>
          <a:p>
            <a:r>
              <a:rPr lang="en-GB" dirty="0"/>
              <a:t>KONDITIONSNIVÅN (VO</a:t>
            </a:r>
            <a:r>
              <a:rPr lang="en-GB" baseline="-25000" dirty="0"/>
              <a:t>2</a:t>
            </a:r>
            <a:r>
              <a:rPr lang="en-GB" dirty="0"/>
              <a:t>MAX) ÄR VIKTIGT FÖR OSS ALLA</a:t>
            </a:r>
          </a:p>
        </p:txBody>
      </p:sp>
      <p:sp>
        <p:nvSpPr>
          <p:cNvPr id="47" name="Lovettu nuolenkärki 39"/>
          <p:cNvSpPr/>
          <p:nvPr/>
        </p:nvSpPr>
        <p:spPr>
          <a:xfrm>
            <a:off x="6452841" y="1528991"/>
            <a:ext cx="3159508" cy="837257"/>
          </a:xfrm>
          <a:prstGeom prst="chevron">
            <a:avLst>
              <a:gd name="adj" fmla="val 25222"/>
            </a:avLst>
          </a:prstGeom>
          <a:solidFill>
            <a:schemeClr val="bg1">
              <a:lumMod val="85000"/>
            </a:schemeClr>
          </a:solidFill>
          <a:ln>
            <a:noFill/>
          </a:ln>
          <a:effectLst>
            <a:outerShdw blurRad="127000" dist="38100" dir="5400000" algn="tl"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alibri"/>
                <a:ea typeface="+mn-ea"/>
                <a:cs typeface="+mn-cs"/>
              </a:rPr>
              <a:t>Sport och fritid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a:ea typeface="+mn-ea"/>
                <a:cs typeface="+mn-cs"/>
              </a:rPr>
              <a:t>En ökning av VO2max med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a:ea typeface="+mn-ea"/>
                <a:cs typeface="+mn-cs"/>
              </a:rPr>
              <a:t>-&gt; spring 10km 5min snabbare</a:t>
            </a:r>
          </a:p>
        </p:txBody>
      </p:sp>
      <p:sp>
        <p:nvSpPr>
          <p:cNvPr id="41" name="Lovettu nuolenkärki 39"/>
          <p:cNvSpPr/>
          <p:nvPr/>
        </p:nvSpPr>
        <p:spPr>
          <a:xfrm>
            <a:off x="1018479" y="1528991"/>
            <a:ext cx="5776332" cy="837257"/>
          </a:xfrm>
          <a:prstGeom prst="chevron">
            <a:avLst>
              <a:gd name="adj" fmla="val 25222"/>
            </a:avLst>
          </a:prstGeom>
          <a:solidFill>
            <a:schemeClr val="bg1">
              <a:lumMod val="85000"/>
            </a:schemeClr>
          </a:solidFill>
          <a:ln>
            <a:noFill/>
          </a:ln>
          <a:effectLst>
            <a:outerShdw blurRad="127000" dist="38100" dir="5400000" algn="tl"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alibri"/>
                <a:ea typeface="+mn-ea"/>
                <a:cs typeface="+mn-cs"/>
              </a:rPr>
              <a:t>Välmående, hälsa, livskvalitet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a:ea typeface="+mn-ea"/>
                <a:cs typeface="+mn-cs"/>
              </a:rPr>
              <a:t>10% ökning av VO2max -&gt; Dödlighet minskar med 15% samt genererar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a:ea typeface="+mn-ea"/>
                <a:cs typeface="+mn-cs"/>
              </a:rPr>
              <a:t>10 extra år av god livskvalitet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2" name="Picture 3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8474" y="3207926"/>
            <a:ext cx="11060612" cy="3284948"/>
          </a:xfrm>
          <a:prstGeom prst="rect">
            <a:avLst/>
          </a:prstGeom>
        </p:spPr>
      </p:pic>
      <p:sp>
        <p:nvSpPr>
          <p:cNvPr id="3" name="TextBox 2">
            <a:extLst>
              <a:ext uri="{FF2B5EF4-FFF2-40B4-BE49-F238E27FC236}">
                <a16:creationId xmlns:a16="http://schemas.microsoft.com/office/drawing/2014/main" id="{12FE4758-6492-4001-95DB-52F866A26DBB}"/>
              </a:ext>
            </a:extLst>
          </p:cNvPr>
          <p:cNvSpPr txBox="1"/>
          <p:nvPr/>
        </p:nvSpPr>
        <p:spPr>
          <a:xfrm>
            <a:off x="5640041" y="6146120"/>
            <a:ext cx="1625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2A2723"/>
                </a:solidFill>
                <a:effectLst/>
                <a:uLnTx/>
                <a:uFillTx/>
                <a:latin typeface="Calibri"/>
                <a:ea typeface="+mn-ea"/>
                <a:cs typeface="+mn-cs"/>
              </a:rPr>
              <a:t>Konditionsnivå</a:t>
            </a:r>
          </a:p>
        </p:txBody>
      </p:sp>
      <p:sp>
        <p:nvSpPr>
          <p:cNvPr id="4" name="TextBox 3">
            <a:extLst>
              <a:ext uri="{FF2B5EF4-FFF2-40B4-BE49-F238E27FC236}">
                <a16:creationId xmlns:a16="http://schemas.microsoft.com/office/drawing/2014/main" id="{EC733971-BAD7-421D-A143-F3F9D3C96D65}"/>
              </a:ext>
            </a:extLst>
          </p:cNvPr>
          <p:cNvSpPr txBox="1"/>
          <p:nvPr/>
        </p:nvSpPr>
        <p:spPr>
          <a:xfrm>
            <a:off x="1828799" y="5772138"/>
            <a:ext cx="778933"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2A2723"/>
                </a:solidFill>
                <a:effectLst/>
                <a:uLnTx/>
                <a:uFillTx/>
                <a:latin typeface="Calibri"/>
                <a:ea typeface="+mn-ea"/>
                <a:cs typeface="+mn-cs"/>
              </a:rPr>
              <a:t>Dålig</a:t>
            </a:r>
          </a:p>
        </p:txBody>
      </p:sp>
      <p:sp>
        <p:nvSpPr>
          <p:cNvPr id="9" name="TextBox 8">
            <a:extLst>
              <a:ext uri="{FF2B5EF4-FFF2-40B4-BE49-F238E27FC236}">
                <a16:creationId xmlns:a16="http://schemas.microsoft.com/office/drawing/2014/main" id="{66838C6F-E096-4037-9A45-7D73ED47DA00}"/>
              </a:ext>
            </a:extLst>
          </p:cNvPr>
          <p:cNvSpPr txBox="1"/>
          <p:nvPr/>
        </p:nvSpPr>
        <p:spPr>
          <a:xfrm>
            <a:off x="4634088" y="5781298"/>
            <a:ext cx="778933"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2A2723"/>
                </a:solidFill>
                <a:effectLst/>
                <a:uLnTx/>
                <a:uFillTx/>
                <a:latin typeface="Calibri"/>
                <a:ea typeface="+mn-ea"/>
                <a:cs typeface="+mn-cs"/>
              </a:rPr>
              <a:t>Medel</a:t>
            </a:r>
          </a:p>
        </p:txBody>
      </p:sp>
      <p:sp>
        <p:nvSpPr>
          <p:cNvPr id="10" name="TextBox 9">
            <a:extLst>
              <a:ext uri="{FF2B5EF4-FFF2-40B4-BE49-F238E27FC236}">
                <a16:creationId xmlns:a16="http://schemas.microsoft.com/office/drawing/2014/main" id="{89CCA30B-C8D7-4D40-9639-BBEBB9E81EE1}"/>
              </a:ext>
            </a:extLst>
          </p:cNvPr>
          <p:cNvSpPr txBox="1"/>
          <p:nvPr/>
        </p:nvSpPr>
        <p:spPr>
          <a:xfrm>
            <a:off x="7049910" y="5781298"/>
            <a:ext cx="778933"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2A2723"/>
                </a:solidFill>
                <a:effectLst/>
                <a:uLnTx/>
                <a:uFillTx/>
                <a:latin typeface="Calibri"/>
                <a:ea typeface="+mn-ea"/>
                <a:cs typeface="+mn-cs"/>
              </a:rPr>
              <a:t>Bra</a:t>
            </a:r>
          </a:p>
        </p:txBody>
      </p:sp>
      <p:sp>
        <p:nvSpPr>
          <p:cNvPr id="11" name="TextBox 10">
            <a:extLst>
              <a:ext uri="{FF2B5EF4-FFF2-40B4-BE49-F238E27FC236}">
                <a16:creationId xmlns:a16="http://schemas.microsoft.com/office/drawing/2014/main" id="{F78BE827-2E2E-4752-8C02-69D409E7C388}"/>
              </a:ext>
            </a:extLst>
          </p:cNvPr>
          <p:cNvSpPr txBox="1"/>
          <p:nvPr/>
        </p:nvSpPr>
        <p:spPr>
          <a:xfrm>
            <a:off x="9222882" y="5764421"/>
            <a:ext cx="937118"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2A2723"/>
                </a:solidFill>
                <a:effectLst/>
                <a:uLnTx/>
                <a:uFillTx/>
                <a:latin typeface="Calibri"/>
                <a:ea typeface="+mn-ea"/>
                <a:cs typeface="+mn-cs"/>
              </a:rPr>
              <a:t>Utmärkt</a:t>
            </a:r>
          </a:p>
        </p:txBody>
      </p:sp>
      <p:sp>
        <p:nvSpPr>
          <p:cNvPr id="12" name="TextBox 11">
            <a:extLst>
              <a:ext uri="{FF2B5EF4-FFF2-40B4-BE49-F238E27FC236}">
                <a16:creationId xmlns:a16="http://schemas.microsoft.com/office/drawing/2014/main" id="{5ADD7D50-AF7F-4747-AB48-427BCE64F0E5}"/>
              </a:ext>
            </a:extLst>
          </p:cNvPr>
          <p:cNvSpPr txBox="1"/>
          <p:nvPr/>
        </p:nvSpPr>
        <p:spPr>
          <a:xfrm>
            <a:off x="10391283" y="5797720"/>
            <a:ext cx="1162756"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2A2723"/>
                </a:solidFill>
                <a:effectLst/>
                <a:uLnTx/>
                <a:uFillTx/>
                <a:latin typeface="Calibri"/>
                <a:ea typeface="+mn-ea"/>
                <a:cs typeface="+mn-cs"/>
              </a:rPr>
              <a:t>Överlägsen</a:t>
            </a:r>
          </a:p>
        </p:txBody>
      </p:sp>
    </p:spTree>
    <p:extLst>
      <p:ext uri="{BB962C8B-B14F-4D97-AF65-F5344CB8AC3E}">
        <p14:creationId xmlns:p14="http://schemas.microsoft.com/office/powerpoint/2010/main" val="13474328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E0747E-E1AC-47A6-A398-36DDC92B0F42}"/>
              </a:ext>
            </a:extLst>
          </p:cNvPr>
          <p:cNvSpPr>
            <a:spLocks noGrp="1"/>
          </p:cNvSpPr>
          <p:nvPr>
            <p:ph type="title"/>
          </p:nvPr>
        </p:nvSpPr>
        <p:spPr/>
        <p:txBody>
          <a:bodyPr>
            <a:normAutofit/>
          </a:bodyPr>
          <a:lstStyle/>
          <a:p>
            <a:r>
              <a:rPr lang="en-US" dirty="0"/>
              <a:t>FÖRBÄTTRING AV KONDITIONSNIVÅN FÖR OLIKA GRUPPER</a:t>
            </a:r>
          </a:p>
        </p:txBody>
      </p:sp>
      <p:graphicFrame>
        <p:nvGraphicFramePr>
          <p:cNvPr id="3" name="Taulukko 2">
            <a:extLst>
              <a:ext uri="{FF2B5EF4-FFF2-40B4-BE49-F238E27FC236}">
                <a16:creationId xmlns:a16="http://schemas.microsoft.com/office/drawing/2014/main" id="{79BBC435-E6D6-4E3B-A72F-91774839F6AF}"/>
              </a:ext>
            </a:extLst>
          </p:cNvPr>
          <p:cNvGraphicFramePr>
            <a:graphicFrameLocks noGrp="1"/>
          </p:cNvGraphicFramePr>
          <p:nvPr>
            <p:extLst/>
          </p:nvPr>
        </p:nvGraphicFramePr>
        <p:xfrm>
          <a:off x="795454" y="940543"/>
          <a:ext cx="10760928" cy="5491480"/>
        </p:xfrm>
        <a:graphic>
          <a:graphicData uri="http://schemas.openxmlformats.org/drawingml/2006/table">
            <a:tbl>
              <a:tblPr firstRow="1" bandRow="1">
                <a:tableStyleId>{5C22544A-7EE6-4342-B048-85BDC9FD1C3A}</a:tableStyleId>
              </a:tblPr>
              <a:tblGrid>
                <a:gridCol w="1793488">
                  <a:extLst>
                    <a:ext uri="{9D8B030D-6E8A-4147-A177-3AD203B41FA5}">
                      <a16:colId xmlns:a16="http://schemas.microsoft.com/office/drawing/2014/main" val="718121152"/>
                    </a:ext>
                  </a:extLst>
                </a:gridCol>
                <a:gridCol w="1793488">
                  <a:extLst>
                    <a:ext uri="{9D8B030D-6E8A-4147-A177-3AD203B41FA5}">
                      <a16:colId xmlns:a16="http://schemas.microsoft.com/office/drawing/2014/main" val="2867588542"/>
                    </a:ext>
                  </a:extLst>
                </a:gridCol>
                <a:gridCol w="1793488">
                  <a:extLst>
                    <a:ext uri="{9D8B030D-6E8A-4147-A177-3AD203B41FA5}">
                      <a16:colId xmlns:a16="http://schemas.microsoft.com/office/drawing/2014/main" val="3290891799"/>
                    </a:ext>
                  </a:extLst>
                </a:gridCol>
                <a:gridCol w="1793488">
                  <a:extLst>
                    <a:ext uri="{9D8B030D-6E8A-4147-A177-3AD203B41FA5}">
                      <a16:colId xmlns:a16="http://schemas.microsoft.com/office/drawing/2014/main" val="640275879"/>
                    </a:ext>
                  </a:extLst>
                </a:gridCol>
                <a:gridCol w="1793488">
                  <a:extLst>
                    <a:ext uri="{9D8B030D-6E8A-4147-A177-3AD203B41FA5}">
                      <a16:colId xmlns:a16="http://schemas.microsoft.com/office/drawing/2014/main" val="3166864958"/>
                    </a:ext>
                  </a:extLst>
                </a:gridCol>
                <a:gridCol w="1793488">
                  <a:extLst>
                    <a:ext uri="{9D8B030D-6E8A-4147-A177-3AD203B41FA5}">
                      <a16:colId xmlns:a16="http://schemas.microsoft.com/office/drawing/2014/main" val="1831399281"/>
                    </a:ext>
                  </a:extLst>
                </a:gridCol>
              </a:tblGrid>
              <a:tr h="370840">
                <a:tc>
                  <a:txBody>
                    <a:bodyPr/>
                    <a:lstStyle/>
                    <a:p>
                      <a:pPr algn="ctr">
                        <a:lnSpc>
                          <a:spcPct val="107000"/>
                        </a:lnSpc>
                        <a:spcAft>
                          <a:spcPts val="0"/>
                        </a:spcAft>
                      </a:pPr>
                      <a:r>
                        <a:rPr lang="fi-FI" sz="1200" dirty="0">
                          <a:effectLst/>
                          <a:latin typeface="+mj-lt"/>
                          <a:ea typeface="Calibri" panose="020F0502020204030204" pitchFamily="34" charset="0"/>
                          <a:cs typeface="Times New Roman" panose="02020603050405020304" pitchFamily="18" charset="0"/>
                        </a:rPr>
                        <a:t>Mycket dålig</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fi-FI" sz="1200" b="1" kern="1200" dirty="0">
                          <a:solidFill>
                            <a:schemeClr val="lt1"/>
                          </a:solidFill>
                          <a:effectLst/>
                          <a:latin typeface="+mj-lt"/>
                          <a:ea typeface="+mn-ea"/>
                          <a:cs typeface="+mn-cs"/>
                        </a:rPr>
                        <a:t>Dålig</a:t>
                      </a:r>
                      <a:endParaRPr lang="en-US" sz="1200" dirty="0">
                        <a:latin typeface="+mj-lt"/>
                      </a:endParaRPr>
                    </a:p>
                  </a:txBody>
                  <a:tcPr anchor="ctr"/>
                </a:tc>
                <a:tc>
                  <a:txBody>
                    <a:bodyPr/>
                    <a:lstStyle/>
                    <a:p>
                      <a:pPr algn="ctr"/>
                      <a:r>
                        <a:rPr lang="fi-FI" sz="1200" b="1" kern="1200" dirty="0">
                          <a:solidFill>
                            <a:schemeClr val="lt1"/>
                          </a:solidFill>
                          <a:effectLst/>
                          <a:latin typeface="+mj-lt"/>
                          <a:ea typeface="+mn-ea"/>
                          <a:cs typeface="+mn-cs"/>
                        </a:rPr>
                        <a:t>Hyffsad</a:t>
                      </a:r>
                      <a:endParaRPr lang="en-US" sz="1200" dirty="0">
                        <a:latin typeface="+mj-lt"/>
                      </a:endParaRPr>
                    </a:p>
                  </a:txBody>
                  <a:tcPr anchor="ctr"/>
                </a:tc>
                <a:tc>
                  <a:txBody>
                    <a:bodyPr/>
                    <a:lstStyle/>
                    <a:p>
                      <a:pPr algn="ctr"/>
                      <a:r>
                        <a:rPr lang="sv-SE" sz="1200" b="1" kern="1200" noProof="0">
                          <a:solidFill>
                            <a:schemeClr val="lt1"/>
                          </a:solidFill>
                          <a:effectLst/>
                          <a:latin typeface="+mj-lt"/>
                          <a:ea typeface="+mn-ea"/>
                          <a:cs typeface="+mn-cs"/>
                        </a:rPr>
                        <a:t>Bra</a:t>
                      </a:r>
                      <a:endParaRPr lang="sv-SE" sz="1200" noProof="0">
                        <a:latin typeface="+mj-lt"/>
                      </a:endParaRPr>
                    </a:p>
                  </a:txBody>
                  <a:tcPr anchor="ctr"/>
                </a:tc>
                <a:tc>
                  <a:txBody>
                    <a:bodyPr/>
                    <a:lstStyle/>
                    <a:p>
                      <a:pPr algn="ctr">
                        <a:lnSpc>
                          <a:spcPct val="107000"/>
                        </a:lnSpc>
                        <a:spcAft>
                          <a:spcPts val="0"/>
                        </a:spcAft>
                      </a:pPr>
                      <a:r>
                        <a:rPr lang="fi-FI" sz="1200" dirty="0">
                          <a:effectLst/>
                          <a:latin typeface="+mj-lt"/>
                          <a:ea typeface="Calibri" panose="020F0502020204030204" pitchFamily="34" charset="0"/>
                          <a:cs typeface="Times New Roman" panose="02020603050405020304" pitchFamily="18" charset="0"/>
                        </a:rPr>
                        <a:t>Utmärkt</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fi-FI" sz="1200" dirty="0">
                          <a:effectLst/>
                          <a:latin typeface="+mj-lt"/>
                          <a:ea typeface="Calibri" panose="020F0502020204030204" pitchFamily="34" charset="0"/>
                          <a:cs typeface="Times New Roman" panose="02020603050405020304" pitchFamily="18" charset="0"/>
                        </a:rPr>
                        <a:t>Överlägsen</a:t>
                      </a:r>
                      <a:endParaRPr lang="en-US" sz="12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59365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noProof="0" dirty="0">
                          <a:solidFill>
                            <a:schemeClr val="dk1"/>
                          </a:solidFill>
                          <a:effectLst/>
                          <a:latin typeface="+mn-lt"/>
                          <a:ea typeface="+mn-ea"/>
                          <a:cs typeface="+mn-cs"/>
                        </a:rPr>
                        <a:t>Även en liten ökning av vardagsmotionen kommer att förbättra din konditionsnivå.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noProof="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noProof="0" dirty="0">
                          <a:solidFill>
                            <a:schemeClr val="dk1"/>
                          </a:solidFill>
                          <a:effectLst/>
                          <a:latin typeface="+mn-lt"/>
                          <a:ea typeface="+mn-ea"/>
                          <a:cs typeface="+mn-cs"/>
                        </a:rPr>
                        <a:t>Sträva efter att utföra vardagsmotion </a:t>
                      </a:r>
                      <a:r>
                        <a:rPr lang="sv-SE" sz="1200" b="1" kern="1200" noProof="0" dirty="0">
                          <a:solidFill>
                            <a:schemeClr val="dk1"/>
                          </a:solidFill>
                          <a:effectLst/>
                          <a:latin typeface="+mn-lt"/>
                          <a:ea typeface="+mn-ea"/>
                          <a:cs typeface="+mn-cs"/>
                        </a:rPr>
                        <a:t>varje dag </a:t>
                      </a:r>
                      <a:r>
                        <a:rPr lang="sv-SE" sz="1200" b="0" kern="1200" noProof="0" dirty="0">
                          <a:solidFill>
                            <a:schemeClr val="dk1"/>
                          </a:solidFill>
                          <a:effectLst/>
                          <a:latin typeface="+mn-lt"/>
                          <a:ea typeface="+mn-ea"/>
                          <a:cs typeface="+mn-cs"/>
                        </a:rPr>
                        <a:t>i exempelvis 10 min åt gången.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noProof="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noProof="0" dirty="0">
                          <a:solidFill>
                            <a:schemeClr val="dk1"/>
                          </a:solidFill>
                          <a:effectLst/>
                          <a:latin typeface="+mn-lt"/>
                          <a:ea typeface="+mn-ea"/>
                          <a:cs typeface="+mn-cs"/>
                        </a:rPr>
                        <a:t>Försök att täcka kortare sträckor genom att gå eller cykla (Till lunchen, affären, använd trappor etc.) Även städning, trädgårdsarbete eller snöskottning är utmärkta former av daglig fysisk aktivitet.</a:t>
                      </a:r>
                    </a:p>
                  </a:txBody>
                  <a:tcPr/>
                </a:tc>
                <a:tc>
                  <a:txBody>
                    <a:bodyPr/>
                    <a:lstStyle/>
                    <a:p>
                      <a:r>
                        <a:rPr lang="sv-SE" sz="1200" b="1" dirty="0"/>
                        <a:t>Din kondition kommer att öka genom lätt fysisk aktivitet. </a:t>
                      </a:r>
                    </a:p>
                    <a:p>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noProof="0" dirty="0">
                          <a:solidFill>
                            <a:schemeClr val="dk1"/>
                          </a:solidFill>
                          <a:effectLst/>
                          <a:latin typeface="+mn-lt"/>
                          <a:ea typeface="+mn-ea"/>
                          <a:cs typeface="+mn-cs"/>
                        </a:rPr>
                        <a:t>Sträva efter att utföra vardagsmotion </a:t>
                      </a:r>
                      <a:r>
                        <a:rPr lang="sv-SE" sz="1200" b="1" kern="1200" noProof="0" dirty="0">
                          <a:solidFill>
                            <a:schemeClr val="dk1"/>
                          </a:solidFill>
                          <a:effectLst/>
                          <a:latin typeface="+mn-lt"/>
                          <a:ea typeface="+mn-ea"/>
                          <a:cs typeface="+mn-cs"/>
                        </a:rPr>
                        <a:t>varje dag </a:t>
                      </a:r>
                      <a:r>
                        <a:rPr lang="sv-SE" sz="1200" b="0" kern="1200" noProof="0" dirty="0">
                          <a:solidFill>
                            <a:schemeClr val="dk1"/>
                          </a:solidFill>
                          <a:effectLst/>
                          <a:latin typeface="+mn-lt"/>
                          <a:ea typeface="+mn-ea"/>
                          <a:cs typeface="+mn-cs"/>
                        </a:rPr>
                        <a:t>i exempelvis 10-15 min åt gången.</a:t>
                      </a:r>
                    </a:p>
                    <a:p>
                      <a:endParaRPr lang="sv-SE" sz="1200" dirty="0"/>
                    </a:p>
                    <a:p>
                      <a:r>
                        <a:rPr lang="sv-SE" sz="1200" dirty="0"/>
                        <a:t>Exempelvis promenader, simning, cykling eller stretchning 15-30 minuter flera gånger i veckan är ett tryggt sätt att öka aktivitetsnivån. </a:t>
                      </a:r>
                    </a:p>
                  </a:txBody>
                  <a:tcPr/>
                </a:tc>
                <a:tc>
                  <a:txBody>
                    <a:bodyPr/>
                    <a:lstStyle/>
                    <a:p>
                      <a:r>
                        <a:rPr lang="sv-SE" sz="1200" b="1" dirty="0"/>
                        <a:t>För att utveckla din kondition måste du ibland justera intensiteten från lätt till måttlig fysisk aktivitet.</a:t>
                      </a:r>
                    </a:p>
                    <a:p>
                      <a:endParaRPr lang="sv-SE" sz="1200" b="1" dirty="0"/>
                    </a:p>
                    <a:p>
                      <a:r>
                        <a:rPr lang="sv-SE" sz="1200" dirty="0"/>
                        <a:t>Genomför någon typ av fysisk aktivitet i princip varje dag, ca. 30 min åt gången. </a:t>
                      </a:r>
                    </a:p>
                    <a:p>
                      <a:endParaRPr lang="sv-SE" sz="1200" b="0" dirty="0"/>
                    </a:p>
                    <a:p>
                      <a:pPr marL="171450" indent="-171450">
                        <a:buFont typeface="Arial" panose="020B0604020202020204" pitchFamily="34" charset="0"/>
                        <a:buChar char="•"/>
                      </a:pPr>
                      <a:r>
                        <a:rPr lang="sv-SE" sz="1200" b="0" dirty="0"/>
                        <a:t>Uthållighetsaktiviteter 3-4 ggr / vecka. </a:t>
                      </a:r>
                      <a:endParaRPr lang="sv-SE" sz="1200" dirty="0"/>
                    </a:p>
                    <a:p>
                      <a:pPr marL="171450" indent="-171450">
                        <a:buFont typeface="Arial" panose="020B0604020202020204" pitchFamily="34" charset="0"/>
                        <a:buChar char="•"/>
                      </a:pPr>
                      <a:r>
                        <a:rPr lang="sv-SE" sz="1200" dirty="0"/>
                        <a:t>Styrka / motorisk kondition minst 2ggr/ vecka</a:t>
                      </a:r>
                    </a:p>
                  </a:txBody>
                  <a:tcPr/>
                </a:tc>
                <a:tc>
                  <a:txBody>
                    <a:bodyPr/>
                    <a:lstStyle/>
                    <a:p>
                      <a:r>
                        <a:rPr lang="sv-SE" sz="1200" b="1" noProof="0" dirty="0"/>
                        <a:t>För att utveckla din kondition måste du utöva fysisk aktivitet i princip dagligen och inkludera mer krävande träning regelbundet. </a:t>
                      </a:r>
                    </a:p>
                    <a:p>
                      <a:endParaRPr lang="sv-SE" sz="1200" noProof="0" dirty="0"/>
                    </a:p>
                    <a:p>
                      <a:r>
                        <a:rPr lang="sv-SE" sz="1200" noProof="0" dirty="0"/>
                        <a:t>Träna i princip varje dag ca. 30-60min åt gången. Ett par gånger i veckan på högre intensitet.</a:t>
                      </a:r>
                    </a:p>
                    <a:p>
                      <a:endParaRPr lang="sv-SE" sz="1200" noProof="0" dirty="0"/>
                    </a:p>
                    <a:p>
                      <a:pPr marL="171450" indent="-171450">
                        <a:buFont typeface="Arial" panose="020B0604020202020204" pitchFamily="34" charset="0"/>
                        <a:buChar char="•"/>
                      </a:pPr>
                      <a:r>
                        <a:rPr lang="sv-SE" sz="1200" noProof="0" dirty="0"/>
                        <a:t>Uthållighetsaktiviteter 3-5 ggr / vecka</a:t>
                      </a:r>
                    </a:p>
                    <a:p>
                      <a:pPr marL="171450" indent="-171450">
                        <a:buFont typeface="Arial" panose="020B0604020202020204" pitchFamily="34" charset="0"/>
                        <a:buChar char="•"/>
                      </a:pPr>
                      <a:r>
                        <a:rPr lang="sv-SE" sz="1200" noProof="0" dirty="0"/>
                        <a:t>Styrketräning och motorisk kondition 2-4 ggr / vecka.</a:t>
                      </a:r>
                    </a:p>
                    <a:p>
                      <a:pPr marL="171450" indent="-171450">
                        <a:buFont typeface="Arial" panose="020B0604020202020204" pitchFamily="34" charset="0"/>
                        <a:buChar char="•"/>
                      </a:pPr>
                      <a:endParaRPr lang="sv-SE" sz="1200" noProof="0" dirty="0"/>
                    </a:p>
                    <a:p>
                      <a:pPr marL="0" indent="0">
                        <a:buFont typeface="Arial" panose="020B0604020202020204" pitchFamily="34" charset="0"/>
                        <a:buNone/>
                      </a:pPr>
                      <a:r>
                        <a:rPr lang="sv-SE" sz="1200" noProof="0" dirty="0"/>
                        <a:t>Kom ihåg rörligheten!</a:t>
                      </a:r>
                    </a:p>
                  </a:txBody>
                  <a:tcPr/>
                </a:tc>
                <a:tc>
                  <a:txBody>
                    <a:bodyPr/>
                    <a:lstStyle/>
                    <a:p>
                      <a:r>
                        <a:rPr lang="sv-SE" sz="1200" b="1" dirty="0"/>
                        <a:t>Utveckling av din kondition kräver mångsidig träning. Växla mellan lättare och mer krävande träningspass, samt styr över den totala belastningen.</a:t>
                      </a:r>
                    </a:p>
                    <a:p>
                      <a:endParaRPr lang="sv-SE" sz="1200" b="1" dirty="0"/>
                    </a:p>
                    <a:p>
                      <a:r>
                        <a:rPr lang="sv-SE" sz="1200" dirty="0"/>
                        <a:t>Träna i princip varje dag ca. 45-75 min åt gången. Inkludera en mängd olika träningspass för att utveckla kondition, styrka, snabbhet, rörlighet och koordinationsförmåga. Periodisera träningen och håll koll på återhämtningen.</a:t>
                      </a:r>
                      <a:endParaRPr lang="sv-SE" sz="1200" b="1" dirty="0"/>
                    </a:p>
                  </a:txBody>
                  <a:tcPr/>
                </a:tc>
                <a:tc>
                  <a:txBody>
                    <a:bodyPr/>
                    <a:lstStyle/>
                    <a:p>
                      <a:r>
                        <a:rPr lang="sv-SE" sz="1200" b="1" noProof="0" dirty="0"/>
                        <a:t>För att vidareutveckla din kondition måste du träna hårt och systematiskt. Växla mellan hårda och lättare träningspass och uppmärksamma detaljer + kost och återhämtning</a:t>
                      </a:r>
                    </a:p>
                    <a:p>
                      <a:endParaRPr lang="sv-SE" sz="1200" noProof="0" dirty="0"/>
                    </a:p>
                    <a:p>
                      <a:r>
                        <a:rPr lang="sv-SE" sz="1200" noProof="0" dirty="0"/>
                        <a:t>Träna i princip dagligen ca. 45-90 min åt gången.</a:t>
                      </a:r>
                    </a:p>
                    <a:p>
                      <a:endParaRPr lang="sv-SE" sz="1200" noProof="0" dirty="0"/>
                    </a:p>
                    <a:p>
                      <a:r>
                        <a:rPr lang="sv-SE" sz="1200" noProof="0" dirty="0"/>
                        <a:t>Inkludera en mängd olika träningspass för att utveckla kondition, styrka, snabbhet, rörlighet och smidighet. Periodisera träningen och håll koll på återhämtningen. </a:t>
                      </a:r>
                      <a:endParaRPr lang="sv-SE" sz="1200" b="1" noProof="0" dirty="0"/>
                    </a:p>
                  </a:txBody>
                  <a:tcPr/>
                </a:tc>
                <a:extLst>
                  <a:ext uri="{0D108BD9-81ED-4DB2-BD59-A6C34878D82A}">
                    <a16:rowId xmlns:a16="http://schemas.microsoft.com/office/drawing/2014/main" val="3948888084"/>
                  </a:ext>
                </a:extLst>
              </a:tr>
              <a:tr h="0">
                <a:tc>
                  <a:txBody>
                    <a:bodyPr/>
                    <a:lstStyle/>
                    <a:p>
                      <a:r>
                        <a:rPr lang="sv-SE" sz="1200" b="0" kern="1200" noProof="0" dirty="0">
                          <a:solidFill>
                            <a:schemeClr val="dk1"/>
                          </a:solidFill>
                          <a:effectLst/>
                          <a:latin typeface="+mn-lt"/>
                          <a:ea typeface="+mn-ea"/>
                          <a:cs typeface="+mn-cs"/>
                        </a:rPr>
                        <a:t>Goda aktiviteter:</a:t>
                      </a:r>
                    </a:p>
                    <a:p>
                      <a:pPr marL="171450" lvl="0" indent="-171450">
                        <a:buFont typeface="Arial" panose="020B0604020202020204" pitchFamily="34" charset="0"/>
                        <a:buChar char="•"/>
                      </a:pPr>
                      <a:r>
                        <a:rPr lang="sv-SE" sz="1200" b="0" kern="1200" noProof="0" dirty="0">
                          <a:solidFill>
                            <a:schemeClr val="dk1"/>
                          </a:solidFill>
                          <a:effectLst/>
                          <a:latin typeface="+mn-lt"/>
                          <a:ea typeface="+mn-ea"/>
                          <a:cs typeface="+mn-cs"/>
                        </a:rPr>
                        <a:t>Hushållssysslor</a:t>
                      </a:r>
                    </a:p>
                    <a:p>
                      <a:pPr marL="171450" lvl="0" indent="-171450">
                        <a:buFont typeface="Arial" panose="020B0604020202020204" pitchFamily="34" charset="0"/>
                        <a:buChar char="•"/>
                      </a:pPr>
                      <a:r>
                        <a:rPr lang="sv-SE" sz="1200" b="0" kern="1200" noProof="0" dirty="0">
                          <a:solidFill>
                            <a:schemeClr val="dk1"/>
                          </a:solidFill>
                          <a:effectLst/>
                          <a:latin typeface="+mn-lt"/>
                          <a:ea typeface="+mn-ea"/>
                          <a:cs typeface="+mn-cs"/>
                        </a:rPr>
                        <a:t>Promenad</a:t>
                      </a:r>
                    </a:p>
                    <a:p>
                      <a:pPr marL="171450" lvl="0" indent="-171450">
                        <a:buFont typeface="Arial" panose="020B0604020202020204" pitchFamily="34" charset="0"/>
                        <a:buChar char="•"/>
                      </a:pPr>
                      <a:r>
                        <a:rPr lang="sv-SE" sz="1200" b="0" kern="1200" noProof="0" dirty="0">
                          <a:solidFill>
                            <a:schemeClr val="dk1"/>
                          </a:solidFill>
                          <a:effectLst/>
                          <a:latin typeface="+mn-lt"/>
                          <a:ea typeface="+mn-ea"/>
                          <a:cs typeface="+mn-cs"/>
                        </a:rPr>
                        <a:t>Simma</a:t>
                      </a:r>
                    </a:p>
                    <a:p>
                      <a:pPr marL="171450" lvl="0" indent="-171450">
                        <a:buFont typeface="Arial" panose="020B0604020202020204" pitchFamily="34" charset="0"/>
                        <a:buChar char="•"/>
                      </a:pPr>
                      <a:r>
                        <a:rPr lang="sv-SE" sz="1200" b="0" kern="1200" noProof="0" dirty="0">
                          <a:solidFill>
                            <a:schemeClr val="dk1"/>
                          </a:solidFill>
                          <a:effectLst/>
                          <a:latin typeface="+mn-lt"/>
                          <a:ea typeface="+mn-ea"/>
                          <a:cs typeface="+mn-cs"/>
                        </a:rPr>
                        <a:t>Cykla</a:t>
                      </a:r>
                    </a:p>
                    <a:p>
                      <a:endParaRPr lang="sv-SE" sz="1200" b="0"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noProof="0" dirty="0">
                          <a:solidFill>
                            <a:schemeClr val="dk1"/>
                          </a:solidFill>
                          <a:effectLst/>
                          <a:latin typeface="+mn-lt"/>
                          <a:ea typeface="+mn-ea"/>
                          <a:cs typeface="+mn-cs"/>
                        </a:rPr>
                        <a:t>Goda aktiviteter:</a:t>
                      </a:r>
                      <a:endParaRPr lang="fi-FI" sz="1200" b="0" dirty="0"/>
                    </a:p>
                    <a:p>
                      <a:pPr marL="171450" lvl="0" indent="-171450">
                        <a:buFont typeface="Arial" panose="020B0604020202020204" pitchFamily="34" charset="0"/>
                        <a:buChar char="•"/>
                      </a:pPr>
                      <a:r>
                        <a:rPr lang="sv-SE" sz="1200" b="0" kern="1200" noProof="0" dirty="0">
                          <a:solidFill>
                            <a:schemeClr val="dk1"/>
                          </a:solidFill>
                          <a:effectLst/>
                          <a:latin typeface="+mn-lt"/>
                          <a:ea typeface="+mn-ea"/>
                          <a:cs typeface="+mn-cs"/>
                        </a:rPr>
                        <a:t>Hushållssysslor</a:t>
                      </a:r>
                    </a:p>
                    <a:p>
                      <a:pPr marL="171450" lvl="0" indent="-171450">
                        <a:buFont typeface="Arial" panose="020B0604020202020204" pitchFamily="34" charset="0"/>
                        <a:buChar char="•"/>
                      </a:pPr>
                      <a:r>
                        <a:rPr lang="sv-SE" sz="1200" b="0" kern="1200" noProof="0" dirty="0">
                          <a:solidFill>
                            <a:schemeClr val="dk1"/>
                          </a:solidFill>
                          <a:effectLst/>
                          <a:latin typeface="+mn-lt"/>
                          <a:ea typeface="+mn-ea"/>
                          <a:cs typeface="+mn-cs"/>
                        </a:rPr>
                        <a:t>Promenad</a:t>
                      </a:r>
                    </a:p>
                    <a:p>
                      <a:pPr marL="171450" lvl="0" indent="-171450">
                        <a:buFont typeface="Arial" panose="020B0604020202020204" pitchFamily="34" charset="0"/>
                        <a:buChar char="•"/>
                      </a:pPr>
                      <a:r>
                        <a:rPr lang="sv-SE" sz="1200" b="0" kern="1200" noProof="0" dirty="0">
                          <a:solidFill>
                            <a:schemeClr val="dk1"/>
                          </a:solidFill>
                          <a:effectLst/>
                          <a:latin typeface="+mn-lt"/>
                          <a:ea typeface="+mn-ea"/>
                          <a:cs typeface="+mn-cs"/>
                        </a:rPr>
                        <a:t>Simma</a:t>
                      </a:r>
                    </a:p>
                    <a:p>
                      <a:pPr marL="171450" lvl="0" indent="-171450">
                        <a:buFont typeface="Arial" panose="020B0604020202020204" pitchFamily="34" charset="0"/>
                        <a:buChar char="•"/>
                      </a:pPr>
                      <a:r>
                        <a:rPr lang="sv-SE" sz="1200" b="0" kern="1200" noProof="0" dirty="0">
                          <a:solidFill>
                            <a:schemeClr val="dk1"/>
                          </a:solidFill>
                          <a:effectLst/>
                          <a:latin typeface="+mn-lt"/>
                          <a:ea typeface="+mn-ea"/>
                          <a:cs typeface="+mn-cs"/>
                        </a:rPr>
                        <a:t>Cykla</a:t>
                      </a:r>
                    </a:p>
                    <a:p>
                      <a:endParaRPr lang="en-US" sz="12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kern="1200" noProof="0" dirty="0">
                          <a:solidFill>
                            <a:schemeClr val="dk1"/>
                          </a:solidFill>
                          <a:effectLst/>
                          <a:latin typeface="+mn-lt"/>
                          <a:ea typeface="+mn-ea"/>
                          <a:cs typeface="+mn-cs"/>
                        </a:rPr>
                        <a:t>Goda aktiviteter:</a:t>
                      </a:r>
                    </a:p>
                    <a:p>
                      <a:pPr marL="171450" indent="-171450" algn="l">
                        <a:buFont typeface="Arial" panose="020B0604020202020204" pitchFamily="34" charset="0"/>
                        <a:buChar char="•"/>
                      </a:pPr>
                      <a:r>
                        <a:rPr lang="sv-SE" sz="1200" b="0" dirty="0"/>
                        <a:t>Stavgång, cykling </a:t>
                      </a:r>
                    </a:p>
                    <a:p>
                      <a:pPr marL="171450" indent="-171450" algn="l">
                        <a:buFont typeface="Arial" panose="020B0604020202020204" pitchFamily="34" charset="0"/>
                        <a:buChar char="•"/>
                      </a:pPr>
                      <a:r>
                        <a:rPr lang="sv-SE" sz="1200" b="0" dirty="0"/>
                        <a:t>Simning, vattengympa</a:t>
                      </a:r>
                    </a:p>
                    <a:p>
                      <a:pPr marL="171450" indent="-171450">
                        <a:buFont typeface="Arial" panose="020B0604020202020204" pitchFamily="34" charset="0"/>
                        <a:buChar char="•"/>
                      </a:pPr>
                      <a:r>
                        <a:rPr lang="sv-SE" sz="1200" b="0" dirty="0"/>
                        <a:t>Dansa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dirty="0"/>
                        <a:t>Yoga, </a:t>
                      </a:r>
                      <a:r>
                        <a:rPr lang="sv-SE" sz="1200" b="0" dirty="0" err="1"/>
                        <a:t>pilates</a:t>
                      </a:r>
                      <a:endParaRPr lang="sv-SE" sz="1200" b="0" dirty="0"/>
                    </a:p>
                    <a:p>
                      <a:pPr marL="171450" indent="-171450">
                        <a:buFont typeface="Arial" panose="020B0604020202020204" pitchFamily="34" charset="0"/>
                        <a:buChar char="•"/>
                      </a:pPr>
                      <a:r>
                        <a:rPr lang="sv-SE" sz="1200" b="0" dirty="0"/>
                        <a:t>Styrketräning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noProof="0" dirty="0">
                          <a:solidFill>
                            <a:schemeClr val="dk1"/>
                          </a:solidFill>
                          <a:effectLst/>
                          <a:latin typeface="+mn-lt"/>
                          <a:ea typeface="+mn-ea"/>
                          <a:cs typeface="+mn-cs"/>
                        </a:rPr>
                        <a:t>Goda aktiviteter:</a:t>
                      </a:r>
                      <a:endParaRPr lang="sv-SE" sz="1200" dirty="0"/>
                    </a:p>
                    <a:p>
                      <a:pPr marL="171450" indent="-171450">
                        <a:buFont typeface="Arial" panose="020B0604020202020204" pitchFamily="34" charset="0"/>
                        <a:buChar char="•"/>
                      </a:pPr>
                      <a:r>
                        <a:rPr lang="sv-SE" sz="1200" dirty="0"/>
                        <a:t>Löpning, cykling, Längdskidåkning</a:t>
                      </a:r>
                    </a:p>
                    <a:p>
                      <a:pPr marL="171450" indent="-171450">
                        <a:buFont typeface="Arial" panose="020B0604020202020204" pitchFamily="34" charset="0"/>
                        <a:buChar char="•"/>
                      </a:pPr>
                      <a:r>
                        <a:rPr lang="sv-SE" sz="1200" dirty="0"/>
                        <a:t>Bollsporter</a:t>
                      </a:r>
                    </a:p>
                    <a:p>
                      <a:pPr marL="171450" indent="-171450">
                        <a:buFont typeface="Arial" panose="020B0604020202020204" pitchFamily="34" charset="0"/>
                        <a:buChar char="•"/>
                      </a:pPr>
                      <a:r>
                        <a:rPr lang="sv-SE" sz="1200" dirty="0"/>
                        <a:t>Gruppträning</a:t>
                      </a:r>
                    </a:p>
                    <a:p>
                      <a:pPr marL="171450" indent="-171450">
                        <a:buFont typeface="Arial" panose="020B0604020202020204" pitchFamily="34" charset="0"/>
                        <a:buChar char="•"/>
                      </a:pPr>
                      <a:r>
                        <a:rPr lang="sv-SE" sz="1200" dirty="0"/>
                        <a:t>Styrketräning</a:t>
                      </a:r>
                    </a:p>
                    <a:p>
                      <a:pPr marL="171450" indent="-171450">
                        <a:buFont typeface="Arial" panose="020B0604020202020204" pitchFamily="34" charset="0"/>
                        <a:buChar char="•"/>
                      </a:pPr>
                      <a:r>
                        <a:rPr lang="sv-SE" sz="1200" dirty="0"/>
                        <a:t>Yoga, </a:t>
                      </a:r>
                      <a:r>
                        <a:rPr lang="sv-SE" sz="1200" dirty="0" err="1"/>
                        <a:t>pilates</a:t>
                      </a:r>
                      <a:endParaRPr lang="sv-SE"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noProof="0" dirty="0">
                          <a:solidFill>
                            <a:schemeClr val="dk1"/>
                          </a:solidFill>
                          <a:effectLst/>
                          <a:latin typeface="+mn-lt"/>
                          <a:ea typeface="+mn-ea"/>
                          <a:cs typeface="+mn-cs"/>
                        </a:rPr>
                        <a:t>Goda aktiviteter:</a:t>
                      </a:r>
                      <a:endParaRPr lang="sv-SE" sz="1200" dirty="0"/>
                    </a:p>
                    <a:p>
                      <a:pPr marL="171450" indent="-171450">
                        <a:buFont typeface="Arial" panose="020B0604020202020204" pitchFamily="34" charset="0"/>
                        <a:buChar char="•"/>
                      </a:pPr>
                      <a:r>
                        <a:rPr lang="sv-SE" sz="1200" dirty="0"/>
                        <a:t>Löpning, cykling, Längdskidåkning</a:t>
                      </a:r>
                    </a:p>
                    <a:p>
                      <a:pPr marL="171450" indent="-171450">
                        <a:buFont typeface="Arial" panose="020B0604020202020204" pitchFamily="34" charset="0"/>
                        <a:buChar char="•"/>
                      </a:pPr>
                      <a:r>
                        <a:rPr lang="sv-SE" sz="1200" dirty="0"/>
                        <a:t>Bollsporter</a:t>
                      </a:r>
                    </a:p>
                    <a:p>
                      <a:pPr marL="171450" indent="-171450">
                        <a:buFont typeface="Arial" panose="020B0604020202020204" pitchFamily="34" charset="0"/>
                        <a:buChar char="•"/>
                      </a:pPr>
                      <a:r>
                        <a:rPr lang="sv-SE" sz="1200" dirty="0"/>
                        <a:t>Styrketräning, </a:t>
                      </a:r>
                      <a:r>
                        <a:rPr lang="sv-SE" sz="1200" dirty="0" err="1"/>
                        <a:t>crossfit</a:t>
                      </a:r>
                      <a:endParaRPr lang="sv-SE" sz="1200" dirty="0"/>
                    </a:p>
                    <a:p>
                      <a:pPr marL="171450" indent="-171450">
                        <a:buFont typeface="Arial" panose="020B0604020202020204" pitchFamily="34" charset="0"/>
                        <a:buChar char="•"/>
                      </a:pPr>
                      <a:r>
                        <a:rPr lang="sv-SE" sz="1200" dirty="0"/>
                        <a:t>HIIT: Hopp, trappor</a:t>
                      </a:r>
                    </a:p>
                  </a:txBody>
                  <a:tcPr/>
                </a:tc>
                <a:tc>
                  <a:txBody>
                    <a:bodyPr/>
                    <a:lstStyle/>
                    <a:p>
                      <a:pPr marL="0" indent="0">
                        <a:buFont typeface="Arial" panose="020B0604020202020204" pitchFamily="34" charset="0"/>
                        <a:buNone/>
                      </a:pPr>
                      <a:r>
                        <a:rPr lang="sv-SE" sz="1200" b="0" kern="1200" noProof="0" dirty="0">
                          <a:solidFill>
                            <a:schemeClr val="dk1"/>
                          </a:solidFill>
                          <a:effectLst/>
                          <a:latin typeface="+mn-lt"/>
                          <a:ea typeface="+mn-ea"/>
                          <a:cs typeface="+mn-cs"/>
                        </a:rPr>
                        <a:t>Goda aktiviteter</a:t>
                      </a:r>
                    </a:p>
                    <a:p>
                      <a:pPr marL="171450" indent="-171450">
                        <a:buFont typeface="Arial" panose="020B0604020202020204" pitchFamily="34" charset="0"/>
                        <a:buChar char="•"/>
                      </a:pPr>
                      <a:r>
                        <a:rPr lang="sv-SE" sz="1200" dirty="0"/>
                        <a:t>Löpning, cykling, Längdskidåkning</a:t>
                      </a:r>
                    </a:p>
                    <a:p>
                      <a:pPr marL="171450" indent="-171450">
                        <a:buFont typeface="Arial" panose="020B0604020202020204" pitchFamily="34" charset="0"/>
                        <a:buChar char="•"/>
                      </a:pPr>
                      <a:r>
                        <a:rPr lang="sv-SE" sz="1200" dirty="0"/>
                        <a:t>Bollsporter</a:t>
                      </a:r>
                    </a:p>
                    <a:p>
                      <a:pPr marL="171450" indent="-171450">
                        <a:buFont typeface="Arial" panose="020B0604020202020204" pitchFamily="34" charset="0"/>
                        <a:buChar char="•"/>
                      </a:pPr>
                      <a:r>
                        <a:rPr lang="sv-SE" sz="1200" dirty="0"/>
                        <a:t>Styrketräning, </a:t>
                      </a:r>
                      <a:r>
                        <a:rPr lang="sv-SE" sz="1200" dirty="0" err="1"/>
                        <a:t>crossfit</a:t>
                      </a:r>
                      <a:endParaRPr lang="sv-SE" sz="1200" dirty="0"/>
                    </a:p>
                    <a:p>
                      <a:pPr marL="171450" indent="-171450">
                        <a:buFont typeface="Arial" panose="020B0604020202020204" pitchFamily="34" charset="0"/>
                        <a:buChar char="•"/>
                      </a:pPr>
                      <a:r>
                        <a:rPr lang="sv-SE" sz="1200" dirty="0"/>
                        <a:t>HIIT: Hopp, trappor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p>
                  </a:txBody>
                  <a:tcPr/>
                </a:tc>
                <a:extLst>
                  <a:ext uri="{0D108BD9-81ED-4DB2-BD59-A6C34878D82A}">
                    <a16:rowId xmlns:a16="http://schemas.microsoft.com/office/drawing/2014/main" val="1016043635"/>
                  </a:ext>
                </a:extLst>
              </a:tr>
            </a:tbl>
          </a:graphicData>
        </a:graphic>
      </p:graphicFrame>
    </p:spTree>
    <p:extLst>
      <p:ext uri="{BB962C8B-B14F-4D97-AF65-F5344CB8AC3E}">
        <p14:creationId xmlns:p14="http://schemas.microsoft.com/office/powerpoint/2010/main" val="1184148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dirty="0">
                <a:cs typeface="Arial" charset="0"/>
              </a:rPr>
              <a:t>BYGGER DU UPP ELLER FÖRBRUKAR DU DIN KROPPS RESURSER?</a:t>
            </a:r>
            <a:endParaRPr lang="fi-FI" dirty="0"/>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023" y="992255"/>
            <a:ext cx="7819954" cy="2693810"/>
          </a:xfrm>
          <a:prstGeom prst="rect">
            <a:avLst/>
          </a:prstGeom>
        </p:spPr>
      </p:pic>
      <p:pic>
        <p:nvPicPr>
          <p:cNvPr id="9" name="Kuv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8724" y="3782580"/>
            <a:ext cx="7807253" cy="2752636"/>
          </a:xfrm>
          <a:prstGeom prst="rect">
            <a:avLst/>
          </a:prstGeom>
        </p:spPr>
      </p:pic>
    </p:spTree>
    <p:extLst>
      <p:ext uri="{BB962C8B-B14F-4D97-AF65-F5344CB8AC3E}">
        <p14:creationId xmlns:p14="http://schemas.microsoft.com/office/powerpoint/2010/main" val="509803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GB" dirty="0"/>
              <a:t>VILKEN ÄR D</a:t>
            </a:r>
            <a:r>
              <a:rPr lang="en-US" dirty="0"/>
              <a:t>IN </a:t>
            </a:r>
            <a:r>
              <a:rPr lang="en-GB" dirty="0"/>
              <a:t>TOTALA POÄNGSUMMA?</a:t>
            </a:r>
            <a:endParaRPr lang="fi-FI" dirty="0"/>
          </a:p>
        </p:txBody>
      </p:sp>
      <p:pic>
        <p:nvPicPr>
          <p:cNvPr id="6" name="Kuv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694" y="1064096"/>
            <a:ext cx="6634612" cy="5303045"/>
          </a:xfrm>
          <a:prstGeom prst="rect">
            <a:avLst/>
          </a:prstGeom>
        </p:spPr>
      </p:pic>
    </p:spTree>
    <p:extLst>
      <p:ext uri="{BB962C8B-B14F-4D97-AF65-F5344CB8AC3E}">
        <p14:creationId xmlns:p14="http://schemas.microsoft.com/office/powerpoint/2010/main" val="2773705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954" y="3962129"/>
            <a:ext cx="5818759" cy="1629621"/>
          </a:xfrm>
          <a:prstGeom prst="rect">
            <a:avLst/>
          </a:prstGeom>
        </p:spPr>
      </p:pic>
      <p:pic>
        <p:nvPicPr>
          <p:cNvPr id="12" name="Kuva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361" y="1533208"/>
            <a:ext cx="5823353" cy="1615106"/>
          </a:xfrm>
          <a:prstGeom prst="rect">
            <a:avLst/>
          </a:prstGeom>
        </p:spPr>
      </p:pic>
      <p:pic>
        <p:nvPicPr>
          <p:cNvPr id="10" name="Kuva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30" y="1308038"/>
            <a:ext cx="3810196" cy="5385077"/>
          </a:xfrm>
          <a:prstGeom prst="rect">
            <a:avLst/>
          </a:prstGeom>
        </p:spPr>
      </p:pic>
      <p:sp>
        <p:nvSpPr>
          <p:cNvPr id="2" name="Title 1"/>
          <p:cNvSpPr>
            <a:spLocks noGrp="1"/>
          </p:cNvSpPr>
          <p:nvPr>
            <p:ph type="title"/>
          </p:nvPr>
        </p:nvSpPr>
        <p:spPr/>
        <p:txBody>
          <a:bodyPr>
            <a:normAutofit/>
          </a:bodyPr>
          <a:lstStyle/>
          <a:p>
            <a:r>
              <a:rPr lang="fi-FI" cap="all" dirty="0" err="1">
                <a:solidFill>
                  <a:srgbClr val="2A2723"/>
                </a:solidFill>
                <a:latin typeface="Calibri"/>
              </a:rPr>
              <a:t>Personliga</a:t>
            </a:r>
            <a:r>
              <a:rPr lang="fi-FI" cap="all" dirty="0">
                <a:solidFill>
                  <a:srgbClr val="2A2723"/>
                </a:solidFill>
                <a:latin typeface="Calibri"/>
              </a:rPr>
              <a:t> </a:t>
            </a:r>
            <a:r>
              <a:rPr lang="fi-FI" cap="all" dirty="0" err="1">
                <a:solidFill>
                  <a:srgbClr val="2A2723"/>
                </a:solidFill>
                <a:latin typeface="Calibri"/>
              </a:rPr>
              <a:t>uppgifter</a:t>
            </a:r>
            <a:r>
              <a:rPr lang="fi-FI" cap="all" dirty="0">
                <a:solidFill>
                  <a:srgbClr val="2A2723"/>
                </a:solidFill>
                <a:latin typeface="Calibri"/>
              </a:rPr>
              <a:t> </a:t>
            </a:r>
            <a:r>
              <a:rPr lang="fi-FI" cap="all" dirty="0" err="1">
                <a:solidFill>
                  <a:srgbClr val="2A2723"/>
                </a:solidFill>
                <a:latin typeface="Calibri"/>
              </a:rPr>
              <a:t>och</a:t>
            </a:r>
            <a:r>
              <a:rPr lang="fi-FI" cap="all" dirty="0">
                <a:solidFill>
                  <a:srgbClr val="2A2723"/>
                </a:solidFill>
                <a:latin typeface="Calibri"/>
              </a:rPr>
              <a:t> </a:t>
            </a:r>
            <a:r>
              <a:rPr lang="fi-FI" cap="all" dirty="0" err="1">
                <a:solidFill>
                  <a:srgbClr val="2A2723"/>
                </a:solidFill>
                <a:latin typeface="Calibri"/>
              </a:rPr>
              <a:t>mätuppgifter</a:t>
            </a:r>
            <a:endParaRPr lang="fi-FI" dirty="0"/>
          </a:p>
        </p:txBody>
      </p:sp>
      <p:sp>
        <p:nvSpPr>
          <p:cNvPr id="3" name="TextBox 11"/>
          <p:cNvSpPr txBox="1">
            <a:spLocks noChangeArrowheads="1"/>
          </p:cNvSpPr>
          <p:nvPr/>
        </p:nvSpPr>
        <p:spPr bwMode="auto">
          <a:xfrm>
            <a:off x="5293178" y="5686149"/>
            <a:ext cx="4617721"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defRPr>
                <a:solidFill>
                  <a:srgbClr val="141313"/>
                </a:solidFill>
                <a:latin typeface="Myriad Pro" charset="0"/>
                <a:cs typeface="Arial" panose="020B0604020202020204" pitchFamily="34" charset="0"/>
              </a:defRPr>
            </a:lvl1pPr>
            <a:lvl2pPr marL="742950" indent="-285750">
              <a:spcBef>
                <a:spcPts val="600"/>
              </a:spcBef>
              <a:buFont typeface="Arial" panose="020B0604020202020204" pitchFamily="34" charset="0"/>
              <a:buChar char="•"/>
              <a:defRPr>
                <a:solidFill>
                  <a:srgbClr val="141313"/>
                </a:solidFill>
                <a:latin typeface="Myriad Pro" charset="0"/>
                <a:cs typeface="Arial" panose="020B0604020202020204" pitchFamily="34" charset="0"/>
              </a:defRPr>
            </a:lvl2pPr>
            <a:lvl3pPr marL="1143000" indent="-228600">
              <a:spcBef>
                <a:spcPct val="20000"/>
              </a:spcBef>
              <a:buChar char="-"/>
              <a:defRPr>
                <a:solidFill>
                  <a:srgbClr val="141313"/>
                </a:solidFill>
                <a:latin typeface="Myriad Pro" charset="0"/>
                <a:cs typeface="Arial" panose="020B0604020202020204" pitchFamily="34" charset="0"/>
              </a:defRPr>
            </a:lvl3pPr>
            <a:lvl4pPr marL="1600200" indent="-228600">
              <a:spcBef>
                <a:spcPts val="600"/>
              </a:spcBef>
              <a:buFont typeface="Arial" panose="020B0604020202020204" pitchFamily="34" charset="0"/>
              <a:buChar char="–"/>
              <a:defRPr i="1">
                <a:solidFill>
                  <a:srgbClr val="6F6F6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17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Dagliga hjärtfrekvensvärden (lågt/medel/högt) och möjliga medicineringar och alkohol</a:t>
            </a:r>
            <a:endParaRPr kumimoji="0" lang="fi-FI" sz="17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
        <p:nvSpPr>
          <p:cNvPr id="4" name="Tekstiruutu 6"/>
          <p:cNvSpPr txBox="1">
            <a:spLocks noChangeArrowheads="1"/>
          </p:cNvSpPr>
          <p:nvPr/>
        </p:nvSpPr>
        <p:spPr bwMode="auto">
          <a:xfrm>
            <a:off x="6893984" y="3346576"/>
            <a:ext cx="3016915"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defRPr>
                <a:solidFill>
                  <a:srgbClr val="141313"/>
                </a:solidFill>
                <a:latin typeface="Myriad Pro" charset="0"/>
                <a:cs typeface="Arial" panose="020B0604020202020204" pitchFamily="34" charset="0"/>
              </a:defRPr>
            </a:lvl1pPr>
            <a:lvl2pPr marL="742950" indent="-285750">
              <a:spcBef>
                <a:spcPts val="600"/>
              </a:spcBef>
              <a:buFont typeface="Arial" panose="020B0604020202020204" pitchFamily="34" charset="0"/>
              <a:buChar char="•"/>
              <a:defRPr>
                <a:solidFill>
                  <a:srgbClr val="141313"/>
                </a:solidFill>
                <a:latin typeface="Myriad Pro" charset="0"/>
                <a:cs typeface="Arial" panose="020B0604020202020204" pitchFamily="34" charset="0"/>
              </a:defRPr>
            </a:lvl2pPr>
            <a:lvl3pPr marL="1143000" indent="-228600">
              <a:spcBef>
                <a:spcPct val="20000"/>
              </a:spcBef>
              <a:buChar char="-"/>
              <a:defRPr>
                <a:solidFill>
                  <a:srgbClr val="141313"/>
                </a:solidFill>
                <a:latin typeface="Myriad Pro" charset="0"/>
                <a:cs typeface="Arial" panose="020B0604020202020204" pitchFamily="34" charset="0"/>
              </a:defRPr>
            </a:lvl3pPr>
            <a:lvl4pPr marL="1600200" indent="-228600">
              <a:spcBef>
                <a:spcPts val="600"/>
              </a:spcBef>
              <a:buFont typeface="Arial" panose="020B0604020202020204" pitchFamily="34" charset="0"/>
              <a:buChar char="–"/>
              <a:defRPr i="1">
                <a:solidFill>
                  <a:srgbClr val="6F6F6F"/>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6F6F6F"/>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17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Uppskattas baserat på ålder: Formel: 210 – (0,65 x åldern)</a:t>
            </a:r>
            <a:endParaRPr kumimoji="0" lang="fi-FI" sz="17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
        <p:nvSpPr>
          <p:cNvPr id="5" name="Suorakulmio 26"/>
          <p:cNvSpPr/>
          <p:nvPr/>
        </p:nvSpPr>
        <p:spPr>
          <a:xfrm>
            <a:off x="1140936" y="1123372"/>
            <a:ext cx="9910128" cy="369332"/>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Bold"/>
                <a:ea typeface="+mn-ea"/>
                <a:cs typeface="+mn-cs"/>
              </a:rPr>
              <a:t>Personliga uppgifter påverkar analysresultaten. Exakt information garanterar en mer tillförlitlig analys.</a:t>
            </a:r>
            <a:endParaRPr kumimoji="0" lang="fi-FI" sz="1800" b="0" i="0" u="none" strike="noStrike" kern="1200" cap="none" spc="0" normalizeH="0" baseline="0" noProof="0" dirty="0">
              <a:ln>
                <a:noFill/>
              </a:ln>
              <a:solidFill>
                <a:prstClr val="black"/>
              </a:solidFill>
              <a:effectLst/>
              <a:uLnTx/>
              <a:uFillTx/>
              <a:latin typeface="Calibri Bold"/>
              <a:ea typeface="+mn-ea"/>
              <a:cs typeface="+mn-cs"/>
            </a:endParaRPr>
          </a:p>
        </p:txBody>
      </p:sp>
      <p:cxnSp>
        <p:nvCxnSpPr>
          <p:cNvPr id="14" name="Suora nuoliyhdysviiva 13"/>
          <p:cNvCxnSpPr/>
          <p:nvPr/>
        </p:nvCxnSpPr>
        <p:spPr>
          <a:xfrm flipV="1">
            <a:off x="8402441" y="2619760"/>
            <a:ext cx="755299" cy="7094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uora nuoliyhdysviiva 17"/>
          <p:cNvCxnSpPr/>
          <p:nvPr/>
        </p:nvCxnSpPr>
        <p:spPr>
          <a:xfrm>
            <a:off x="3784081" y="2130172"/>
            <a:ext cx="999876" cy="183195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uora nuoliyhdysviiva 19"/>
          <p:cNvCxnSpPr/>
          <p:nvPr/>
        </p:nvCxnSpPr>
        <p:spPr>
          <a:xfrm flipV="1">
            <a:off x="2013188" y="1670400"/>
            <a:ext cx="2349998" cy="3642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602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FYSISK AKTIVITET, ENERGIFÖRBRUKNING OCH STEG</a:t>
            </a:r>
            <a:endParaRPr lang="fi-FI" dirty="0"/>
          </a:p>
        </p:txBody>
      </p:sp>
      <p:pic>
        <p:nvPicPr>
          <p:cNvPr id="7" name="Kuv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719450"/>
            <a:ext cx="5161573" cy="3250179"/>
          </a:xfrm>
          <a:prstGeom prst="rect">
            <a:avLst/>
          </a:prstGeom>
        </p:spPr>
      </p:pic>
      <p:pic>
        <p:nvPicPr>
          <p:cNvPr id="9" name="Kuva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003" y="1714272"/>
            <a:ext cx="5169797" cy="3255357"/>
          </a:xfrm>
          <a:prstGeom prst="rect">
            <a:avLst/>
          </a:prstGeom>
        </p:spPr>
      </p:pic>
    </p:spTree>
    <p:extLst>
      <p:ext uri="{BB962C8B-B14F-4D97-AF65-F5344CB8AC3E}">
        <p14:creationId xmlns:p14="http://schemas.microsoft.com/office/powerpoint/2010/main" val="4025190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539750" y="981075"/>
            <a:ext cx="8229600" cy="725488"/>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200" b="0" i="0" kern="1200" baseline="0">
                <a:solidFill>
                  <a:schemeClr val="tx1"/>
                </a:solidFill>
                <a:latin typeface="+mj-lt"/>
                <a:ea typeface="Calibri Light" charset="0"/>
                <a:cs typeface="Calibri Ligh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i-FI" sz="2800" b="0" i="0" u="none" strike="noStrike" kern="1200" cap="none" spc="0" normalizeH="0" baseline="0" noProof="0" dirty="0">
              <a:ln>
                <a:noFill/>
              </a:ln>
              <a:solidFill>
                <a:srgbClr val="2A2723"/>
              </a:solidFill>
              <a:effectLst/>
              <a:uLnTx/>
              <a:uFillTx/>
              <a:latin typeface="Calibri Bold"/>
              <a:cs typeface="Calibri Light" charset="0"/>
            </a:endParaRPr>
          </a:p>
        </p:txBody>
      </p:sp>
      <p:sp>
        <p:nvSpPr>
          <p:cNvPr id="7" name="Title 1"/>
          <p:cNvSpPr txBox="1">
            <a:spLocks/>
          </p:cNvSpPr>
          <p:nvPr/>
        </p:nvSpPr>
        <p:spPr>
          <a:xfrm>
            <a:off x="874853" y="230308"/>
            <a:ext cx="10515600" cy="53061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baseline="0">
                <a:solidFill>
                  <a:schemeClr val="tx1"/>
                </a:solidFill>
                <a:latin typeface="+mj-lt"/>
                <a:ea typeface="Calibri Light" charset="0"/>
                <a:cs typeface="Calibri Light"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200" b="1" i="0" u="none" strike="noStrike" kern="1200" cap="none" spc="0" normalizeH="0" baseline="0" noProof="0" dirty="0">
                <a:ln>
                  <a:noFill/>
                </a:ln>
                <a:solidFill>
                  <a:srgbClr val="2A2723"/>
                </a:solidFill>
                <a:effectLst/>
                <a:uLnTx/>
                <a:uFillTx/>
                <a:latin typeface="Calibri Bold"/>
                <a:cs typeface="Calibri Light" charset="0"/>
              </a:rPr>
              <a:t>SÄTTA UPP ETT MÅL</a:t>
            </a:r>
          </a:p>
        </p:txBody>
      </p:sp>
      <p:pic>
        <p:nvPicPr>
          <p:cNvPr id="4" name="Kuv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8597" y="708835"/>
            <a:ext cx="6555834" cy="5866941"/>
          </a:xfrm>
          <a:prstGeom prst="rect">
            <a:avLst/>
          </a:prstGeom>
        </p:spPr>
      </p:pic>
    </p:spTree>
    <p:extLst>
      <p:ext uri="{BB962C8B-B14F-4D97-AF65-F5344CB8AC3E}">
        <p14:creationId xmlns:p14="http://schemas.microsoft.com/office/powerpoint/2010/main" val="3143052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Kuvan paikkamerkki 4"/>
          <p:cNvSpPr>
            <a:spLocks noGrp="1"/>
          </p:cNvSpPr>
          <p:nvPr>
            <p:ph type="pic" sz="quarter" idx="11"/>
          </p:nvPr>
        </p:nvSpPr>
        <p:spPr/>
      </p:sp>
      <p:sp>
        <p:nvSpPr>
          <p:cNvPr id="3" name="Otsikko 2"/>
          <p:cNvSpPr>
            <a:spLocks noGrp="1"/>
          </p:cNvSpPr>
          <p:nvPr>
            <p:ph type="ctrTitle"/>
          </p:nvPr>
        </p:nvSpPr>
        <p:spPr/>
        <p:txBody>
          <a:bodyPr>
            <a:normAutofit fontScale="90000"/>
          </a:bodyPr>
          <a:lstStyle/>
          <a:p>
            <a:r>
              <a:rPr lang="en-GB" dirty="0"/>
              <a:t>VANLIGA MÅLSÄTTNINGAR FÖR ATT FRÄMJA VÄLMÅENDET</a:t>
            </a:r>
            <a:endParaRPr lang="fi-FI" dirty="0"/>
          </a:p>
        </p:txBody>
      </p:sp>
      <p:sp>
        <p:nvSpPr>
          <p:cNvPr id="4" name="Sisällön paikkamerkki 3"/>
          <p:cNvSpPr>
            <a:spLocks noGrp="1"/>
          </p:cNvSpPr>
          <p:nvPr>
            <p:ph sz="half" idx="1"/>
          </p:nvPr>
        </p:nvSpPr>
        <p:spPr/>
        <p:txBody>
          <a:bodyPr>
            <a:normAutofit fontScale="92500"/>
          </a:bodyPr>
          <a:lstStyle/>
          <a:p>
            <a:pPr marL="285750" lvl="0" indent="-285750">
              <a:spcBef>
                <a:spcPts val="0"/>
              </a:spcBef>
              <a:spcAft>
                <a:spcPts val="0"/>
              </a:spcAft>
              <a:buClr>
                <a:schemeClr val="tx2"/>
              </a:buClr>
              <a:buFont typeface="Arial" panose="020B0604020202020204" pitchFamily="34" charset="0"/>
              <a:buChar char="•"/>
              <a:defRPr/>
            </a:pPr>
            <a:r>
              <a:rPr lang="sv-SE" kern="0" dirty="0">
                <a:solidFill>
                  <a:sysClr val="windowText" lastClr="000000"/>
                </a:solidFill>
                <a:latin typeface="Calibri Light" panose="020F0302020204030204" pitchFamily="34" charset="0"/>
                <a:cs typeface="Calibri Light" panose="020F0302020204030204" pitchFamily="34" charset="0"/>
              </a:rPr>
              <a:t>Identifiera personliga stressfaktorer &amp; lära sig bättre stresshantering</a:t>
            </a:r>
          </a:p>
          <a:p>
            <a:pPr marL="285750" lvl="0" indent="-285750">
              <a:spcBef>
                <a:spcPts val="0"/>
              </a:spcBef>
              <a:spcAft>
                <a:spcPts val="0"/>
              </a:spcAft>
              <a:buClr>
                <a:schemeClr val="tx2"/>
              </a:buClr>
              <a:buFont typeface="Arial" panose="020B0604020202020204" pitchFamily="34" charset="0"/>
              <a:buChar char="•"/>
              <a:defRPr/>
            </a:pPr>
            <a:endParaRPr lang="sv-SE" kern="0" dirty="0">
              <a:solidFill>
                <a:sysClr val="windowText" lastClr="000000"/>
              </a:solidFill>
              <a:latin typeface="Calibri Light" panose="020F0302020204030204" pitchFamily="34" charset="0"/>
              <a:cs typeface="Calibri Light" panose="020F0302020204030204" pitchFamily="34" charset="0"/>
            </a:endParaRPr>
          </a:p>
          <a:p>
            <a:pPr marL="285750" lvl="0" indent="-285750">
              <a:spcBef>
                <a:spcPts val="0"/>
              </a:spcBef>
              <a:spcAft>
                <a:spcPts val="0"/>
              </a:spcAft>
              <a:buClr>
                <a:schemeClr val="tx2"/>
              </a:buClr>
              <a:buFont typeface="Arial" panose="020B0604020202020204" pitchFamily="34" charset="0"/>
              <a:buChar char="•"/>
              <a:defRPr/>
            </a:pPr>
            <a:r>
              <a:rPr lang="sv-SE" kern="0" dirty="0">
                <a:solidFill>
                  <a:sysClr val="windowText" lastClr="000000"/>
                </a:solidFill>
                <a:latin typeface="Calibri Light" panose="020F0302020204030204" pitchFamily="34" charset="0"/>
                <a:cs typeface="Calibri Light" panose="020F0302020204030204" pitchFamily="34" charset="0"/>
              </a:rPr>
              <a:t>Hitta tid för återhämtning, om än i små mängder</a:t>
            </a:r>
          </a:p>
          <a:p>
            <a:pPr marL="285750" lvl="0" indent="-285750">
              <a:spcBef>
                <a:spcPts val="0"/>
              </a:spcBef>
              <a:spcAft>
                <a:spcPts val="0"/>
              </a:spcAft>
              <a:buClr>
                <a:schemeClr val="tx2"/>
              </a:buClr>
              <a:buFont typeface="Arial" panose="020B0604020202020204" pitchFamily="34" charset="0"/>
              <a:buChar char="•"/>
              <a:defRPr/>
            </a:pPr>
            <a:endParaRPr lang="sv-SE" kern="0" dirty="0">
              <a:solidFill>
                <a:sysClr val="windowText" lastClr="000000"/>
              </a:solidFill>
              <a:latin typeface="Calibri Light" panose="020F0302020204030204" pitchFamily="34" charset="0"/>
              <a:cs typeface="Calibri Light" panose="020F0302020204030204" pitchFamily="34" charset="0"/>
            </a:endParaRPr>
          </a:p>
          <a:p>
            <a:pPr marL="285750" lvl="0" indent="-285750">
              <a:spcBef>
                <a:spcPts val="0"/>
              </a:spcBef>
              <a:spcAft>
                <a:spcPts val="0"/>
              </a:spcAft>
              <a:buClr>
                <a:schemeClr val="tx2"/>
              </a:buClr>
              <a:buFont typeface="Arial" panose="020B0604020202020204" pitchFamily="34" charset="0"/>
              <a:buChar char="•"/>
              <a:defRPr/>
            </a:pPr>
            <a:r>
              <a:rPr lang="sv-SE" kern="0" dirty="0">
                <a:solidFill>
                  <a:sysClr val="windowText" lastClr="000000"/>
                </a:solidFill>
                <a:latin typeface="Calibri Light" panose="020F0302020204030204" pitchFamily="34" charset="0"/>
                <a:cs typeface="Calibri Light" panose="020F0302020204030204" pitchFamily="34" charset="0"/>
              </a:rPr>
              <a:t>Hitta en träningsform du njuter av</a:t>
            </a:r>
          </a:p>
          <a:p>
            <a:pPr marL="285750" lvl="0" indent="-285750">
              <a:spcBef>
                <a:spcPts val="0"/>
              </a:spcBef>
              <a:spcAft>
                <a:spcPts val="0"/>
              </a:spcAft>
              <a:buClr>
                <a:schemeClr val="tx2"/>
              </a:buClr>
              <a:buFont typeface="Arial" panose="020B0604020202020204" pitchFamily="34" charset="0"/>
              <a:buChar char="•"/>
              <a:defRPr/>
            </a:pPr>
            <a:endParaRPr lang="sv-SE" kern="0" dirty="0">
              <a:solidFill>
                <a:sysClr val="windowText" lastClr="000000"/>
              </a:solidFill>
              <a:latin typeface="Calibri Light" panose="020F0302020204030204" pitchFamily="34" charset="0"/>
              <a:cs typeface="Calibri Light" panose="020F0302020204030204" pitchFamily="34" charset="0"/>
            </a:endParaRPr>
          </a:p>
          <a:p>
            <a:pPr marL="285750" lvl="0" indent="-285750">
              <a:spcBef>
                <a:spcPts val="0"/>
              </a:spcBef>
              <a:spcAft>
                <a:spcPts val="0"/>
              </a:spcAft>
              <a:buClr>
                <a:schemeClr val="tx2"/>
              </a:buClr>
              <a:buFont typeface="Arial" panose="020B0604020202020204" pitchFamily="34" charset="0"/>
              <a:buChar char="•"/>
              <a:defRPr/>
            </a:pPr>
            <a:r>
              <a:rPr lang="sv-SE" kern="0" dirty="0">
                <a:solidFill>
                  <a:sysClr val="windowText" lastClr="000000"/>
                </a:solidFill>
                <a:latin typeface="Calibri Light" panose="020F0302020204030204" pitchFamily="34" charset="0"/>
                <a:cs typeface="Calibri Light" panose="020F0302020204030204" pitchFamily="34" charset="0"/>
              </a:rPr>
              <a:t>Öka sömnmängden (34%)</a:t>
            </a:r>
          </a:p>
          <a:p>
            <a:pPr marL="285750" lvl="0" indent="-285750">
              <a:spcBef>
                <a:spcPts val="0"/>
              </a:spcBef>
              <a:spcAft>
                <a:spcPts val="0"/>
              </a:spcAft>
              <a:buClr>
                <a:schemeClr val="tx2"/>
              </a:buClr>
              <a:buFont typeface="Arial" panose="020B0604020202020204" pitchFamily="34" charset="0"/>
              <a:buChar char="•"/>
              <a:defRPr/>
            </a:pPr>
            <a:endParaRPr lang="sv-SE" kern="0" dirty="0">
              <a:solidFill>
                <a:sysClr val="windowText" lastClr="000000"/>
              </a:solidFill>
              <a:latin typeface="Calibri Light" panose="020F0302020204030204" pitchFamily="34" charset="0"/>
              <a:cs typeface="Calibri Light" panose="020F0302020204030204" pitchFamily="34" charset="0"/>
            </a:endParaRPr>
          </a:p>
          <a:p>
            <a:pPr marL="285750" lvl="0" indent="-285750">
              <a:spcBef>
                <a:spcPts val="0"/>
              </a:spcBef>
              <a:spcAft>
                <a:spcPts val="0"/>
              </a:spcAft>
              <a:buClr>
                <a:schemeClr val="tx2"/>
              </a:buClr>
              <a:buFont typeface="Arial" panose="020B0604020202020204" pitchFamily="34" charset="0"/>
              <a:buChar char="•"/>
              <a:defRPr/>
            </a:pPr>
            <a:r>
              <a:rPr lang="sv-SE" kern="0" dirty="0">
                <a:solidFill>
                  <a:sysClr val="windowText" lastClr="000000"/>
                </a:solidFill>
                <a:latin typeface="Calibri Light" panose="020F0302020204030204" pitchFamily="34" charset="0"/>
                <a:cs typeface="Calibri Light" panose="020F0302020204030204" pitchFamily="34" charset="0"/>
              </a:rPr>
              <a:t>Minska förbrukning av alkohol och annan stimulantia</a:t>
            </a:r>
            <a:endParaRPr lang="sv-SE" kern="0" dirty="0">
              <a:solidFill>
                <a:srgbClr val="F6F6F3"/>
              </a:solidFill>
              <a:latin typeface="Calibri Light" panose="020F0302020204030204" pitchFamily="34" charset="0"/>
              <a:cs typeface="Calibri Light" panose="020F0302020204030204" pitchFamily="34" charset="0"/>
            </a:endParaRPr>
          </a:p>
          <a:p>
            <a:endParaRPr lang="sv-SE" altLang="fi-FI" sz="1600" kern="0" dirty="0">
              <a:latin typeface="Calibri Light" panose="020F0302020204030204" pitchFamily="34" charset="0"/>
              <a:ea typeface="MS PGothic" panose="020B0600070205080204" pitchFamily="34" charset="-128"/>
              <a:cs typeface="Calibri Light" panose="020F0302020204030204" pitchFamily="34" charset="0"/>
            </a:endParaRPr>
          </a:p>
          <a:p>
            <a:r>
              <a:rPr lang="sv-SE" altLang="fi-FI" sz="1600" kern="0" dirty="0">
                <a:latin typeface="Calibri Light" panose="020F0302020204030204" pitchFamily="34" charset="0"/>
                <a:ea typeface="MS PGothic" panose="020B0600070205080204" pitchFamily="34" charset="-128"/>
                <a:cs typeface="Calibri Light" panose="020F0302020204030204" pitchFamily="34" charset="0"/>
              </a:rPr>
              <a:t>Källa: Firstbeat databas, ca 100 000 mätningar</a:t>
            </a:r>
          </a:p>
          <a:p>
            <a:endParaRPr lang="fi-FI" dirty="0"/>
          </a:p>
        </p:txBody>
      </p:sp>
      <p:pic>
        <p:nvPicPr>
          <p:cNvPr id="6" name="Kuvan paikkamerkki 6"/>
          <p:cNvPicPr>
            <a:picLocks noChangeAspect="1"/>
          </p:cNvPicPr>
          <p:nvPr/>
        </p:nvPicPr>
        <p:blipFill>
          <a:blip r:embed="rId2"/>
          <a:srcRect t="27" b="27"/>
          <a:stretch>
            <a:fillRect/>
          </a:stretch>
        </p:blipFill>
        <p:spPr>
          <a:xfrm>
            <a:off x="6593306" y="8709"/>
            <a:ext cx="5598694" cy="6858000"/>
          </a:xfrm>
          <a:prstGeom prst="rect">
            <a:avLst/>
          </a:prstGeom>
        </p:spPr>
      </p:pic>
    </p:spTree>
    <p:extLst>
      <p:ext uri="{BB962C8B-B14F-4D97-AF65-F5344CB8AC3E}">
        <p14:creationId xmlns:p14="http://schemas.microsoft.com/office/powerpoint/2010/main" val="3040686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23455" y="562062"/>
            <a:ext cx="5581402" cy="881729"/>
          </a:xfrm>
        </p:spPr>
        <p:txBody>
          <a:bodyPr/>
          <a:lstStyle/>
          <a:p>
            <a:r>
              <a:rPr lang="fi-FI" dirty="0"/>
              <a:t>SLUTSATSER AV LIVSSTILSANALYSEN</a:t>
            </a:r>
          </a:p>
        </p:txBody>
      </p:sp>
      <p:sp>
        <p:nvSpPr>
          <p:cNvPr id="4" name="Content Placeholder 3"/>
          <p:cNvSpPr>
            <a:spLocks noGrp="1"/>
          </p:cNvSpPr>
          <p:nvPr>
            <p:ph sz="half" idx="1"/>
          </p:nvPr>
        </p:nvSpPr>
        <p:spPr/>
        <p:txBody>
          <a:bodyPr>
            <a:noAutofit/>
          </a:bodyPr>
          <a:lstStyle/>
          <a:p>
            <a:pPr marL="342900" indent="-342900">
              <a:buClr>
                <a:schemeClr val="tx2"/>
              </a:buClr>
              <a:buFont typeface="+mj-lt"/>
              <a:buAutoNum type="arabicPeriod"/>
            </a:pPr>
            <a:r>
              <a:rPr lang="sv-SE" altLang="fi-FI" sz="2000" dirty="0">
                <a:latin typeface="Calibri Light" panose="020F0302020204030204" pitchFamily="34" charset="0"/>
                <a:cs typeface="Calibri Light" panose="020F0302020204030204" pitchFamily="34" charset="0"/>
              </a:rPr>
              <a:t>Var sömnperioden tillräckligt lång, med god återhämtning?</a:t>
            </a:r>
          </a:p>
          <a:p>
            <a:pPr marL="342900" indent="-342900">
              <a:buClr>
                <a:schemeClr val="tx2"/>
              </a:buClr>
              <a:buFont typeface="+mj-lt"/>
              <a:buAutoNum type="arabicPeriod"/>
            </a:pPr>
            <a:r>
              <a:rPr lang="sv-SE" altLang="fi-FI" sz="2000" dirty="0">
                <a:latin typeface="Calibri Light" panose="020F0302020204030204" pitchFamily="34" charset="0"/>
                <a:cs typeface="Calibri Light" panose="020F0302020204030204" pitchFamily="34" charset="0"/>
              </a:rPr>
              <a:t>Återhämtar du dig under dagen?</a:t>
            </a:r>
          </a:p>
          <a:p>
            <a:pPr marL="342900" indent="-342900">
              <a:buClr>
                <a:schemeClr val="tx2"/>
              </a:buClr>
              <a:buFont typeface="+mj-lt"/>
              <a:buAutoNum type="arabicPeriod"/>
            </a:pPr>
            <a:r>
              <a:rPr lang="sv-SE" altLang="fi-FI" sz="2000" dirty="0">
                <a:latin typeface="Calibri Light" panose="020F0302020204030204" pitchFamily="34" charset="0"/>
                <a:cs typeface="Calibri Light" panose="020F0302020204030204" pitchFamily="34" charset="0"/>
              </a:rPr>
              <a:t>Finns det en balans mellan stress och återhämtning?</a:t>
            </a:r>
          </a:p>
          <a:p>
            <a:pPr marL="342900" indent="-342900">
              <a:buClr>
                <a:schemeClr val="tx2"/>
              </a:buClr>
              <a:buFont typeface="+mj-lt"/>
              <a:buAutoNum type="arabicPeriod"/>
            </a:pPr>
            <a:r>
              <a:rPr lang="sv-SE" altLang="fi-FI" sz="2000" dirty="0">
                <a:latin typeface="Calibri Light" panose="020F0302020204030204" pitchFamily="34" charset="0"/>
                <a:cs typeface="Calibri Light" panose="020F0302020204030204" pitchFamily="34" charset="0"/>
              </a:rPr>
              <a:t>Utövar du någon fysisk aktivitet som har positiva hälsoeffekter?</a:t>
            </a:r>
          </a:p>
          <a:p>
            <a:pPr marL="342900" indent="-342900">
              <a:buClr>
                <a:schemeClr val="tx2"/>
              </a:buClr>
              <a:buFont typeface="+mj-lt"/>
              <a:buAutoNum type="arabicPeriod"/>
            </a:pPr>
            <a:r>
              <a:rPr lang="sv-SE" altLang="fi-FI" sz="2000" dirty="0">
                <a:latin typeface="Calibri Light" panose="020F0302020204030204" pitchFamily="34" charset="0"/>
                <a:cs typeface="Calibri Light" panose="020F0302020204030204" pitchFamily="34" charset="0"/>
              </a:rPr>
              <a:t>Hade den fysiska aktiviteten en positiv inverkan på din form?</a:t>
            </a:r>
          </a:p>
          <a:p>
            <a:pPr marL="342900" indent="-342900">
              <a:buFont typeface="+mj-lt"/>
              <a:buAutoNum type="arabicPeriod"/>
            </a:pPr>
            <a:endParaRPr lang="fi-FI" sz="2000" dirty="0">
              <a:latin typeface="Calibri Light" panose="020F0302020204030204" pitchFamily="34" charset="0"/>
              <a:cs typeface="Calibri Light" panose="020F0302020204030204" pitchFamily="34" charset="0"/>
            </a:endParaRPr>
          </a:p>
          <a:p>
            <a:endParaRPr lang="fi-FI" sz="2000" dirty="0">
              <a:latin typeface="Calibri Light" panose="020F0302020204030204" pitchFamily="34" charset="0"/>
              <a:cs typeface="Calibri Light" panose="020F0302020204030204" pitchFamily="34" charset="0"/>
            </a:endParaRPr>
          </a:p>
          <a:p>
            <a:endParaRPr lang="fi-FI" sz="2000" dirty="0"/>
          </a:p>
        </p:txBody>
      </p:sp>
      <p:pic>
        <p:nvPicPr>
          <p:cNvPr id="6" name="Kuvan paikkamerkki 5">
            <a:extLst>
              <a:ext uri="{FF2B5EF4-FFF2-40B4-BE49-F238E27FC236}">
                <a16:creationId xmlns:a16="http://schemas.microsoft.com/office/drawing/2014/main" id="{100555F7-CDCF-428D-BCA1-7EDF9DE336F4}"/>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7730" r="-7730"/>
          <a:stretch/>
        </p:blipFill>
        <p:spPr/>
      </p:pic>
    </p:spTree>
    <p:extLst>
      <p:ext uri="{BB962C8B-B14F-4D97-AF65-F5344CB8AC3E}">
        <p14:creationId xmlns:p14="http://schemas.microsoft.com/office/powerpoint/2010/main" val="3707559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36822" y="1558661"/>
            <a:ext cx="8291945" cy="1596127"/>
          </a:xfrm>
        </p:spPr>
        <p:txBody>
          <a:bodyPr/>
          <a:lstStyle/>
          <a:p>
            <a:r>
              <a:rPr lang="en-US" dirty="0"/>
              <a:t>TACK!</a:t>
            </a:r>
          </a:p>
        </p:txBody>
      </p:sp>
      <p:sp>
        <p:nvSpPr>
          <p:cNvPr id="2" name="Text Placeholder 1"/>
          <p:cNvSpPr>
            <a:spLocks noGrp="1"/>
          </p:cNvSpPr>
          <p:nvPr>
            <p:ph type="body" sz="quarter" idx="10"/>
          </p:nvPr>
        </p:nvSpPr>
        <p:spPr>
          <a:xfrm>
            <a:off x="1936822" y="3448982"/>
            <a:ext cx="8291945" cy="1317237"/>
          </a:xfrm>
        </p:spPr>
        <p:txBody>
          <a:bodyPr>
            <a:normAutofit/>
          </a:bodyPr>
          <a:lstStyle/>
          <a:p>
            <a:endParaRPr lang="en-US" dirty="0">
              <a:solidFill>
                <a:schemeClr val="tx2"/>
              </a:solidFill>
              <a:latin typeface="Calibri Light" panose="020F0302020204030204" pitchFamily="34" charset="0"/>
            </a:endParaRPr>
          </a:p>
          <a:p>
            <a:r>
              <a:rPr lang="en-US" dirty="0">
                <a:solidFill>
                  <a:schemeClr val="tx2"/>
                </a:solidFill>
                <a:latin typeface="+mj-lt"/>
              </a:rPr>
              <a:t>www.firstbeat.com</a:t>
            </a:r>
          </a:p>
          <a:p>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24194" y="1767578"/>
            <a:ext cx="1717199" cy="414274"/>
          </a:xfrm>
          <a:prstGeom prst="rect">
            <a:avLst/>
          </a:prstGeom>
        </p:spPr>
      </p:pic>
      <p:sp>
        <p:nvSpPr>
          <p:cNvPr id="12" name="TextBox 11"/>
          <p:cNvSpPr txBox="1"/>
          <p:nvPr/>
        </p:nvSpPr>
        <p:spPr>
          <a:xfrm>
            <a:off x="5487369" y="5077645"/>
            <a:ext cx="1190847" cy="338554"/>
          </a:xfrm>
          <a:prstGeom prst="rect">
            <a:avLst/>
          </a:prstGeom>
          <a:noFill/>
        </p:spPr>
        <p:txBody>
          <a:bodyPr wrap="square" rtlCol="0">
            <a:spAutoFit/>
          </a:bodyPr>
          <a:lstStyle/>
          <a:p>
            <a:pPr algn="ctr"/>
            <a:r>
              <a:rPr lang="fi-FI" sz="1600" b="1" dirty="0">
                <a:latin typeface="+mj-lt"/>
              </a:rPr>
              <a:t>#</a:t>
            </a:r>
            <a:r>
              <a:rPr lang="fi-FI" sz="1600" b="1" dirty="0" err="1">
                <a:latin typeface="+mj-lt"/>
              </a:rPr>
              <a:t>firstbeat</a:t>
            </a:r>
            <a:endParaRPr lang="fi-FI" sz="1600" b="1" dirty="0">
              <a:latin typeface="+mj-lt"/>
            </a:endParaRPr>
          </a:p>
        </p:txBody>
      </p:sp>
      <p:grpSp>
        <p:nvGrpSpPr>
          <p:cNvPr id="15" name="Group 14"/>
          <p:cNvGrpSpPr/>
          <p:nvPr/>
        </p:nvGrpSpPr>
        <p:grpSpPr>
          <a:xfrm>
            <a:off x="1666770" y="5727625"/>
            <a:ext cx="8832043" cy="310610"/>
            <a:chOff x="1717581" y="5704132"/>
            <a:chExt cx="8832043" cy="310610"/>
          </a:xfrm>
        </p:grpSpPr>
        <p:pic>
          <p:nvPicPr>
            <p:cNvPr id="25" name="Picture 2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auto">
            <a:xfrm>
              <a:off x="3473305" y="5721432"/>
              <a:ext cx="323240" cy="293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bwMode="auto">
            <a:xfrm>
              <a:off x="1717581" y="5721432"/>
              <a:ext cx="323240" cy="277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783885" y="5704132"/>
              <a:ext cx="29546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p:cNvSpPr>
              <a:spLocks noChangeArrowheads="1"/>
            </p:cNvSpPr>
            <p:nvPr/>
          </p:nvSpPr>
          <p:spPr bwMode="auto">
            <a:xfrm>
              <a:off x="3755761" y="5704133"/>
              <a:ext cx="178645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buFont typeface="Wingdings" panose="05000000000000000000" pitchFamily="2" charset="2"/>
                <a:buNone/>
              </a:pPr>
              <a:r>
                <a:rPr lang="fi-FI" altLang="en-US" sz="1400" dirty="0">
                  <a:solidFill>
                    <a:srgbClr val="2A2723"/>
                  </a:solidFill>
                  <a:latin typeface="Calibri Light" panose="020F0302020204030204" pitchFamily="34" charset="0"/>
                  <a:cs typeface="Tahoma" panose="020B0604030504040204" pitchFamily="34" charset="0"/>
                </a:rPr>
                <a:t>Firstbeat Technologies</a:t>
              </a:r>
            </a:p>
          </p:txBody>
        </p:sp>
        <p:sp>
          <p:nvSpPr>
            <p:cNvPr id="29" name="Rectangle 28"/>
            <p:cNvSpPr>
              <a:spLocks noChangeArrowheads="1"/>
            </p:cNvSpPr>
            <p:nvPr/>
          </p:nvSpPr>
          <p:spPr bwMode="auto">
            <a:xfrm>
              <a:off x="6044137" y="5704133"/>
              <a:ext cx="204844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buFont typeface="Wingdings" panose="05000000000000000000" pitchFamily="2" charset="2"/>
                <a:buNone/>
              </a:pPr>
              <a:r>
                <a:rPr lang="fi-FI" altLang="en-US" sz="1400" dirty="0">
                  <a:solidFill>
                    <a:srgbClr val="2A2723"/>
                  </a:solidFill>
                  <a:latin typeface="Calibri Light" panose="020F0302020204030204" pitchFamily="34" charset="0"/>
                  <a:cs typeface="Tahoma" panose="020B0604030504040204" pitchFamily="34" charset="0"/>
                </a:rPr>
                <a:t>Firstbeat Technologies Ltd</a:t>
              </a:r>
            </a:p>
          </p:txBody>
        </p:sp>
        <p:sp>
          <p:nvSpPr>
            <p:cNvPr id="30" name="Rectangle 29"/>
            <p:cNvSpPr>
              <a:spLocks noChangeArrowheads="1"/>
            </p:cNvSpPr>
            <p:nvPr/>
          </p:nvSpPr>
          <p:spPr bwMode="auto">
            <a:xfrm>
              <a:off x="1997643" y="5704133"/>
              <a:ext cx="125399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buFont typeface="Wingdings" panose="05000000000000000000" pitchFamily="2" charset="2"/>
                <a:buNone/>
              </a:pPr>
              <a:r>
                <a:rPr lang="fi-FI" altLang="en-US" sz="1400" dirty="0">
                  <a:solidFill>
                    <a:srgbClr val="2A2723"/>
                  </a:solidFill>
                  <a:latin typeface="Calibri Light" panose="020F0302020204030204" pitchFamily="34" charset="0"/>
                  <a:cs typeface="Tahoma" panose="020B0604030504040204" pitchFamily="34" charset="0"/>
                </a:rPr>
                <a:t>@FirstbeatInfo</a:t>
              </a:r>
            </a:p>
          </p:txBody>
        </p:sp>
        <p:pic>
          <p:nvPicPr>
            <p:cNvPr id="31" name="Picture 30"/>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bwMode="auto">
            <a:xfrm>
              <a:off x="8334256" y="5721432"/>
              <a:ext cx="292982" cy="287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Rectangle 31"/>
            <p:cNvSpPr/>
            <p:nvPr/>
          </p:nvSpPr>
          <p:spPr>
            <a:xfrm>
              <a:off x="8596397" y="5704133"/>
              <a:ext cx="1953227"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ltLang="en-US" sz="1400" dirty="0">
                  <a:latin typeface="Calibri Light" panose="020F0302020204030204" pitchFamily="34" charset="0"/>
                  <a:cs typeface="Tahoma" panose="020B0604030504040204" pitchFamily="34" charset="0"/>
                </a:rPr>
                <a:t>@firstbeat_technologies</a:t>
              </a:r>
            </a:p>
          </p:txBody>
        </p:sp>
      </p:grpSp>
    </p:spTree>
    <p:extLst>
      <p:ext uri="{BB962C8B-B14F-4D97-AF65-F5344CB8AC3E}">
        <p14:creationId xmlns:p14="http://schemas.microsoft.com/office/powerpoint/2010/main" val="1688833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cap="all" dirty="0">
                <a:solidFill>
                  <a:srgbClr val="2A2723"/>
                </a:solidFill>
                <a:ea typeface="Arial Unicode MS" pitchFamily="34" charset="-128"/>
                <a:cs typeface="Arial" pitchFamily="34" charset="0"/>
              </a:rPr>
              <a:t>Definition av fysiologiskt tillstånd</a:t>
            </a:r>
            <a:endParaRPr lang="sv-SE" dirty="0"/>
          </a:p>
        </p:txBody>
      </p:sp>
      <p:graphicFrame>
        <p:nvGraphicFramePr>
          <p:cNvPr id="3" name="Table 2"/>
          <p:cNvGraphicFramePr>
            <a:graphicFrameLocks noGrp="1"/>
          </p:cNvGraphicFramePr>
          <p:nvPr>
            <p:extLst/>
          </p:nvPr>
        </p:nvGraphicFramePr>
        <p:xfrm>
          <a:off x="1299329" y="3389772"/>
          <a:ext cx="9593342" cy="2977588"/>
        </p:xfrm>
        <a:graphic>
          <a:graphicData uri="http://schemas.openxmlformats.org/drawingml/2006/table">
            <a:tbl>
              <a:tblPr firstRow="1" bandRow="1">
                <a:tableStyleId>{5940675A-B579-460E-94D1-54222C63F5DA}</a:tableStyleId>
              </a:tblPr>
              <a:tblGrid>
                <a:gridCol w="2398336">
                  <a:extLst>
                    <a:ext uri="{9D8B030D-6E8A-4147-A177-3AD203B41FA5}">
                      <a16:colId xmlns:a16="http://schemas.microsoft.com/office/drawing/2014/main" val="20000"/>
                    </a:ext>
                  </a:extLst>
                </a:gridCol>
                <a:gridCol w="2566208">
                  <a:extLst>
                    <a:ext uri="{9D8B030D-6E8A-4147-A177-3AD203B41FA5}">
                      <a16:colId xmlns:a16="http://schemas.microsoft.com/office/drawing/2014/main" val="20001"/>
                    </a:ext>
                  </a:extLst>
                </a:gridCol>
                <a:gridCol w="2361161">
                  <a:extLst>
                    <a:ext uri="{9D8B030D-6E8A-4147-A177-3AD203B41FA5}">
                      <a16:colId xmlns:a16="http://schemas.microsoft.com/office/drawing/2014/main" val="20002"/>
                    </a:ext>
                  </a:extLst>
                </a:gridCol>
                <a:gridCol w="2267637">
                  <a:extLst>
                    <a:ext uri="{9D8B030D-6E8A-4147-A177-3AD203B41FA5}">
                      <a16:colId xmlns:a16="http://schemas.microsoft.com/office/drawing/2014/main" val="20003"/>
                    </a:ext>
                  </a:extLst>
                </a:gridCol>
              </a:tblGrid>
              <a:tr h="391557">
                <a:tc>
                  <a:txBody>
                    <a:bodyPr/>
                    <a:lstStyle/>
                    <a:p>
                      <a:endParaRPr lang="sv-SE" sz="2000" noProof="0" dirty="0">
                        <a:latin typeface="+mn-lt"/>
                      </a:endParaRPr>
                    </a:p>
                  </a:txBody>
                  <a:tcPr marL="101969" marR="101969" marT="50977" marB="50977">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sv-SE" sz="2000" noProof="0" dirty="0">
                        <a:latin typeface="+mn-lt"/>
                      </a:endParaRPr>
                    </a:p>
                  </a:txBody>
                  <a:tcPr marL="101969" marR="101969" marT="50977" marB="50977">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sv-SE" sz="2000" noProof="0" dirty="0">
                        <a:latin typeface="+mn-lt"/>
                      </a:endParaRPr>
                    </a:p>
                  </a:txBody>
                  <a:tcPr marL="101969" marR="101969" marT="50977" marB="50977">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sv-SE" sz="1600" b="1" noProof="0" dirty="0">
                          <a:latin typeface="+mn-lt"/>
                        </a:rPr>
                        <a:t>Övrigt tillstånd</a:t>
                      </a:r>
                    </a:p>
                  </a:txBody>
                  <a:tcPr marL="101969" marR="101969" marT="50977" marB="50977">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2474787">
                <a:tc>
                  <a:txBody>
                    <a:bodyPr/>
                    <a:lstStyle/>
                    <a:p>
                      <a:r>
                        <a:rPr lang="sv-SE" sz="1300" noProof="0" dirty="0">
                          <a:solidFill>
                            <a:srgbClr val="2A2723"/>
                          </a:solidFill>
                          <a:latin typeface="+mn-lt"/>
                        </a:rPr>
                        <a:t>Ökad aktiveringsgrad i kroppen orsakad av stressreaktioner. Reaktionen kan vara positiv eller negativ. Sympatisk dominans.</a:t>
                      </a:r>
                    </a:p>
                    <a:p>
                      <a:endParaRPr lang="sv-SE" sz="1300" noProof="0" dirty="0">
                        <a:solidFill>
                          <a:srgbClr val="2A2723"/>
                        </a:solidFill>
                        <a:latin typeface="+mn-lt"/>
                      </a:endParaRPr>
                    </a:p>
                    <a:p>
                      <a:pPr marL="171450" indent="-171450">
                        <a:buFont typeface="Arial" panose="020B0604020202020204" pitchFamily="34" charset="0"/>
                        <a:buChar char="•"/>
                      </a:pPr>
                      <a:r>
                        <a:rPr lang="sv-SE" sz="1300" noProof="0" dirty="0">
                          <a:solidFill>
                            <a:srgbClr val="2A2723"/>
                          </a:solidFill>
                          <a:latin typeface="+mn-lt"/>
                        </a:rPr>
                        <a:t>hjärtfrekvens ↑</a:t>
                      </a:r>
                    </a:p>
                    <a:p>
                      <a:pPr marL="171450" indent="-171450">
                        <a:buFont typeface="Arial" panose="020B0604020202020204" pitchFamily="34" charset="0"/>
                        <a:buChar char="•"/>
                      </a:pPr>
                      <a:r>
                        <a:rPr lang="sv-SE" sz="1300" noProof="0" dirty="0">
                          <a:solidFill>
                            <a:srgbClr val="2A2723"/>
                          </a:solidFill>
                          <a:latin typeface="+mn-lt"/>
                        </a:rPr>
                        <a:t>andningsfrekvens ↑ </a:t>
                      </a:r>
                    </a:p>
                    <a:p>
                      <a:pPr marL="171450" indent="-171450">
                        <a:buFont typeface="Arial" panose="020B0604020202020204" pitchFamily="34" charset="0"/>
                        <a:buChar char="•"/>
                      </a:pPr>
                      <a:r>
                        <a:rPr lang="sv-SE" sz="1300" noProof="0" dirty="0">
                          <a:solidFill>
                            <a:srgbClr val="2A2723"/>
                          </a:solidFill>
                          <a:latin typeface="+mn-lt"/>
                        </a:rPr>
                        <a:t>hjärtfrekvensvariabilitet ↓</a:t>
                      </a:r>
                    </a:p>
                    <a:p>
                      <a:pPr marL="171450" indent="-171450">
                        <a:buFont typeface="Arial" panose="020B0604020202020204" pitchFamily="34" charset="0"/>
                        <a:buChar char="•"/>
                      </a:pPr>
                      <a:r>
                        <a:rPr lang="sv-SE" sz="1300" noProof="0" dirty="0">
                          <a:solidFill>
                            <a:srgbClr val="2A2723"/>
                          </a:solidFill>
                          <a:latin typeface="+mn-lt"/>
                        </a:rPr>
                        <a:t>syreupptagning &lt;20 % av maximal kapacitet (VO2max)</a:t>
                      </a:r>
                    </a:p>
                  </a:txBody>
                  <a:tcPr marL="101969" marR="101969" marT="50977" marB="50977">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sv-SE" sz="1300" noProof="0" dirty="0">
                          <a:solidFill>
                            <a:srgbClr val="2A2723"/>
                          </a:solidFill>
                          <a:latin typeface="+mn-lt"/>
                        </a:rPr>
                        <a:t>Sänkt aktiveringsnivå och kroppslig avslappning. Nattsömn och viloraster utgör viktiga återhämtningsperioder. Parasympatisk dominans.</a:t>
                      </a:r>
                    </a:p>
                    <a:p>
                      <a:endParaRPr lang="sv-SE" sz="1300" noProof="0" dirty="0">
                        <a:solidFill>
                          <a:srgbClr val="2A2723"/>
                        </a:solidFill>
                        <a:latin typeface="+mn-lt"/>
                      </a:endParaRPr>
                    </a:p>
                    <a:p>
                      <a:pPr marL="171450" indent="-171450">
                        <a:buFont typeface="Arial" panose="020B0604020202020204" pitchFamily="34" charset="0"/>
                        <a:buChar char="•"/>
                      </a:pPr>
                      <a:r>
                        <a:rPr lang="sv-SE" sz="1300" noProof="0" dirty="0">
                          <a:solidFill>
                            <a:srgbClr val="2A2723"/>
                          </a:solidFill>
                          <a:latin typeface="+mn-lt"/>
                        </a:rPr>
                        <a:t>hjärtfrekvens ↓</a:t>
                      </a:r>
                    </a:p>
                    <a:p>
                      <a:pPr marL="171450" indent="-171450">
                        <a:buFont typeface="Arial" panose="020B0604020202020204" pitchFamily="34" charset="0"/>
                        <a:buChar char="•"/>
                      </a:pPr>
                      <a:r>
                        <a:rPr lang="sv-SE" sz="1300" noProof="0" dirty="0">
                          <a:solidFill>
                            <a:srgbClr val="2A2723"/>
                          </a:solidFill>
                          <a:latin typeface="+mn-lt"/>
                        </a:rPr>
                        <a:t>andningsfrekvens ↓ </a:t>
                      </a:r>
                    </a:p>
                    <a:p>
                      <a:pPr marL="171450" indent="-171450">
                        <a:buFont typeface="Arial" panose="020B0604020202020204" pitchFamily="34" charset="0"/>
                        <a:buChar char="•"/>
                      </a:pPr>
                      <a:r>
                        <a:rPr lang="sv-SE" sz="1300" noProof="0" dirty="0">
                          <a:solidFill>
                            <a:srgbClr val="2A2723"/>
                          </a:solidFill>
                          <a:latin typeface="+mn-lt"/>
                        </a:rPr>
                        <a:t>hjärtfrekvensvariabilitet ↑</a:t>
                      </a:r>
                    </a:p>
                    <a:p>
                      <a:pPr marL="171450" indent="-171450">
                        <a:buFont typeface="Arial" panose="020B0604020202020204" pitchFamily="34" charset="0"/>
                        <a:buChar char="•"/>
                      </a:pPr>
                      <a:r>
                        <a:rPr lang="sv-SE" sz="1300" noProof="0" dirty="0">
                          <a:solidFill>
                            <a:srgbClr val="2A2723"/>
                          </a:solidFill>
                          <a:latin typeface="+mn-lt"/>
                        </a:rPr>
                        <a:t>syreupptagning &lt;20 % av maximal kapacitet (VO2max)</a:t>
                      </a:r>
                    </a:p>
                  </a:txBody>
                  <a:tcPr marL="101969" marR="101969" marT="50977" marB="50977">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sv-SE" sz="1300" dirty="0">
                          <a:solidFill>
                            <a:srgbClr val="2A2723"/>
                          </a:solidFill>
                          <a:latin typeface="+mn-lt"/>
                        </a:rPr>
                        <a:t>Innebär fysisk belastning när energiförbrukningen ökar kraftigt från vilonivå (över 2 MET). </a:t>
                      </a:r>
                    </a:p>
                    <a:p>
                      <a:endParaRPr lang="fi-FI" sz="1300" dirty="0">
                        <a:solidFill>
                          <a:srgbClr val="2A2723"/>
                        </a:solidFill>
                        <a:latin typeface="+mn-lt"/>
                      </a:endParaRPr>
                    </a:p>
                    <a:p>
                      <a:r>
                        <a:rPr lang="sv-SE" sz="1200" b="1" dirty="0">
                          <a:solidFill>
                            <a:srgbClr val="2A2723"/>
                          </a:solidFill>
                          <a:latin typeface="+mn-lt"/>
                        </a:rPr>
                        <a:t>Kraftig fysisk aktivitet </a:t>
                      </a:r>
                      <a:r>
                        <a:rPr lang="sv-SE" sz="1200" dirty="0">
                          <a:solidFill>
                            <a:srgbClr val="2A2723"/>
                          </a:solidFill>
                          <a:latin typeface="+mn-lt"/>
                        </a:rPr>
                        <a:t>innebär en högre intensitet än 60 %.</a:t>
                      </a:r>
                    </a:p>
                    <a:p>
                      <a:r>
                        <a:rPr lang="sv-SE" sz="1200" b="1" dirty="0">
                          <a:solidFill>
                            <a:srgbClr val="2A2723"/>
                          </a:solidFill>
                          <a:latin typeface="+mn-lt"/>
                        </a:rPr>
                        <a:t>Måttlig fysisk aktivitet </a:t>
                      </a:r>
                      <a:r>
                        <a:rPr lang="sv-SE" sz="1200" dirty="0">
                          <a:solidFill>
                            <a:srgbClr val="2A2723"/>
                          </a:solidFill>
                          <a:latin typeface="+mn-lt"/>
                        </a:rPr>
                        <a:t>innebär en intensitet på 40-60 % och</a:t>
                      </a:r>
                    </a:p>
                    <a:p>
                      <a:r>
                        <a:rPr lang="sv-SE" sz="1200" b="1" dirty="0">
                          <a:solidFill>
                            <a:srgbClr val="2A2723"/>
                          </a:solidFill>
                          <a:latin typeface="+mn-lt"/>
                        </a:rPr>
                        <a:t>Lätt fysisk aktivitet </a:t>
                      </a:r>
                      <a:r>
                        <a:rPr lang="sv-SE" sz="1200" dirty="0">
                          <a:solidFill>
                            <a:srgbClr val="2A2723"/>
                          </a:solidFill>
                          <a:latin typeface="+mn-lt"/>
                        </a:rPr>
                        <a:t>innebär en intensitet under 40 % av personens maximala kapacitet.</a:t>
                      </a:r>
                      <a:endParaRPr lang="fi-FI" sz="1200" dirty="0">
                        <a:solidFill>
                          <a:srgbClr val="2A2723"/>
                        </a:solidFill>
                        <a:latin typeface="+mn-lt"/>
                      </a:endParaRPr>
                    </a:p>
                    <a:p>
                      <a:endParaRPr lang="fi-FI" sz="1300" dirty="0">
                        <a:solidFill>
                          <a:srgbClr val="2A2723"/>
                        </a:solidFill>
                        <a:latin typeface="+mn-lt"/>
                      </a:endParaRPr>
                    </a:p>
                  </a:txBody>
                  <a:tcPr marL="101969" marR="101969" marT="50977" marB="50977">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sv-SE" sz="1300" dirty="0">
                          <a:solidFill>
                            <a:srgbClr val="2A2723"/>
                          </a:solidFill>
                          <a:latin typeface="+mn-lt"/>
                        </a:rPr>
                        <a:t>Övrigt tillstånd (vitt) utgörs vanligtvis av </a:t>
                      </a:r>
                    </a:p>
                    <a:p>
                      <a:pPr marL="171450" indent="-171450">
                        <a:buFont typeface="Arial" panose="020B0604020202020204" pitchFamily="34" charset="0"/>
                        <a:buChar char="•"/>
                      </a:pPr>
                      <a:r>
                        <a:rPr lang="sv-SE" sz="1300" dirty="0">
                          <a:solidFill>
                            <a:srgbClr val="2A2723"/>
                          </a:solidFill>
                          <a:latin typeface="+mn-lt"/>
                        </a:rPr>
                        <a:t>återhämtning från träning</a:t>
                      </a:r>
                    </a:p>
                    <a:p>
                      <a:pPr marL="171450" indent="-171450">
                        <a:buFont typeface="Arial" panose="020B0604020202020204" pitchFamily="34" charset="0"/>
                        <a:buChar char="•"/>
                      </a:pPr>
                      <a:r>
                        <a:rPr lang="sv-SE" sz="1300" dirty="0">
                          <a:solidFill>
                            <a:srgbClr val="2A2723"/>
                          </a:solidFill>
                          <a:latin typeface="+mn-lt"/>
                        </a:rPr>
                        <a:t>låg nivå av fysisk aktivitet</a:t>
                      </a:r>
                    </a:p>
                    <a:p>
                      <a:pPr marL="171450" indent="-171450">
                        <a:buFont typeface="Arial" panose="020B0604020202020204" pitchFamily="34" charset="0"/>
                        <a:buChar char="•"/>
                      </a:pPr>
                      <a:r>
                        <a:rPr lang="sv-SE" sz="1300" dirty="0">
                          <a:solidFill>
                            <a:srgbClr val="2A2723"/>
                          </a:solidFill>
                          <a:latin typeface="+mn-lt"/>
                        </a:rPr>
                        <a:t>korta vakenperioder under sömn </a:t>
                      </a:r>
                    </a:p>
                    <a:p>
                      <a:pPr marL="171450" indent="-171450">
                        <a:buFont typeface="Arial" panose="020B0604020202020204" pitchFamily="34" charset="0"/>
                        <a:buChar char="•"/>
                      </a:pPr>
                      <a:r>
                        <a:rPr lang="sv-SE" sz="1300" dirty="0">
                          <a:solidFill>
                            <a:srgbClr val="2A2723"/>
                          </a:solidFill>
                          <a:latin typeface="+mn-lt"/>
                        </a:rPr>
                        <a:t>perioder där data saknas (till exempel under en dusch)</a:t>
                      </a:r>
                    </a:p>
                  </a:txBody>
                  <a:tcPr marL="101969" marR="101969" marT="50977" marB="50977">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TextBox 5"/>
          <p:cNvSpPr txBox="1"/>
          <p:nvPr/>
        </p:nvSpPr>
        <p:spPr>
          <a:xfrm>
            <a:off x="6635336" y="3441047"/>
            <a:ext cx="16040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2A2723"/>
                </a:solidFill>
                <a:effectLst/>
                <a:uLnTx/>
                <a:uFillTx/>
                <a:latin typeface="Calibri"/>
                <a:ea typeface="+mn-ea"/>
                <a:cs typeface="+mn-cs"/>
              </a:rPr>
              <a:t>Fysisk aktivitet</a:t>
            </a:r>
          </a:p>
        </p:txBody>
      </p:sp>
      <p:sp>
        <p:nvSpPr>
          <p:cNvPr id="7" name="TextBox 6"/>
          <p:cNvSpPr txBox="1"/>
          <p:nvPr/>
        </p:nvSpPr>
        <p:spPr>
          <a:xfrm>
            <a:off x="4084547" y="3452703"/>
            <a:ext cx="1680248"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2A2723"/>
                </a:solidFill>
                <a:effectLst/>
                <a:uLnTx/>
                <a:uFillTx/>
                <a:latin typeface="Calibri"/>
                <a:ea typeface="+mn-ea"/>
                <a:cs typeface="+mn-cs"/>
              </a:rPr>
              <a:t>Återhämtning</a:t>
            </a:r>
          </a:p>
        </p:txBody>
      </p:sp>
      <p:sp>
        <p:nvSpPr>
          <p:cNvPr id="8" name="TextBox 7"/>
          <p:cNvSpPr txBox="1"/>
          <p:nvPr/>
        </p:nvSpPr>
        <p:spPr>
          <a:xfrm>
            <a:off x="1709091" y="3442929"/>
            <a:ext cx="1762007"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2A2723"/>
                </a:solidFill>
                <a:effectLst/>
                <a:uLnTx/>
                <a:uFillTx/>
                <a:latin typeface="Calibri"/>
                <a:ea typeface="+mn-ea"/>
                <a:cs typeface="+mn-cs"/>
              </a:rPr>
              <a:t>Stressreaktioner</a:t>
            </a:r>
          </a:p>
        </p:txBody>
      </p:sp>
      <p:pic>
        <p:nvPicPr>
          <p:cNvPr id="14" name="Kuva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4037" y="3514024"/>
            <a:ext cx="190510" cy="215911"/>
          </a:xfrm>
          <a:prstGeom prst="rect">
            <a:avLst/>
          </a:prstGeom>
        </p:spPr>
      </p:pic>
      <p:pic>
        <p:nvPicPr>
          <p:cNvPr id="16" name="Kuva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998" y="3485447"/>
            <a:ext cx="177809" cy="273064"/>
          </a:xfrm>
          <a:prstGeom prst="rect">
            <a:avLst/>
          </a:prstGeom>
        </p:spPr>
      </p:pic>
      <p:pic>
        <p:nvPicPr>
          <p:cNvPr id="18" name="Kuva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182" y="3514023"/>
            <a:ext cx="196860" cy="215911"/>
          </a:xfrm>
          <a:prstGeom prst="rect">
            <a:avLst/>
          </a:prstGeom>
        </p:spPr>
      </p:pic>
      <p:pic>
        <p:nvPicPr>
          <p:cNvPr id="20" name="Kuva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4042" y="3505543"/>
            <a:ext cx="209561" cy="209561"/>
          </a:xfrm>
          <a:prstGeom prst="rect">
            <a:avLst/>
          </a:prstGeom>
        </p:spPr>
      </p:pic>
      <p:pic>
        <p:nvPicPr>
          <p:cNvPr id="22" name="Kuva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407" y="800072"/>
            <a:ext cx="11105186" cy="2438580"/>
          </a:xfrm>
          <a:prstGeom prst="rect">
            <a:avLst/>
          </a:prstGeom>
        </p:spPr>
      </p:pic>
    </p:spTree>
    <p:extLst>
      <p:ext uri="{BB962C8B-B14F-4D97-AF65-F5344CB8AC3E}">
        <p14:creationId xmlns:p14="http://schemas.microsoft.com/office/powerpoint/2010/main" val="3377299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i-FI" dirty="0"/>
              <a:t>POSITIV ELLER NEGATIV STRESS?</a:t>
            </a:r>
          </a:p>
        </p:txBody>
      </p:sp>
      <p:pic>
        <p:nvPicPr>
          <p:cNvPr id="4" name="Kuva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057" y="4153127"/>
            <a:ext cx="8826482" cy="2469619"/>
          </a:xfrm>
          <a:prstGeom prst="rect">
            <a:avLst/>
          </a:prstGeom>
        </p:spPr>
      </p:pic>
      <p:sp>
        <p:nvSpPr>
          <p:cNvPr id="5" name="Tekstiruutu 5"/>
          <p:cNvSpPr txBox="1"/>
          <p:nvPr/>
        </p:nvSpPr>
        <p:spPr>
          <a:xfrm>
            <a:off x="1759057" y="1133486"/>
            <a:ext cx="908975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2A2723"/>
                </a:solidFill>
                <a:effectLst/>
                <a:uLnTx/>
                <a:uFillTx/>
                <a:latin typeface="Calibri Bold"/>
                <a:ea typeface="+mn-ea"/>
                <a:cs typeface="+mn-cs"/>
              </a:rPr>
              <a:t>Positiv stress</a:t>
            </a:r>
            <a:r>
              <a:rPr kumimoji="0" lang="sv-SE" sz="1800" b="0" i="0" u="none" strike="noStrike" kern="1200" cap="none" spc="0" normalizeH="0" baseline="0" noProof="0" dirty="0">
                <a:ln>
                  <a:noFill/>
                </a:ln>
                <a:solidFill>
                  <a:srgbClr val="2A2723"/>
                </a:solidFill>
                <a:effectLst/>
                <a:uLnTx/>
                <a:uFillTx/>
                <a:latin typeface="Calibri Bold"/>
                <a:ea typeface="+mn-ea"/>
                <a:cs typeface="+mn-cs"/>
              </a:rPr>
              <a:t> </a:t>
            </a:r>
            <a:r>
              <a:rPr kumimoji="0" lang="sv-SE" sz="18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mn-cs"/>
              </a:rPr>
              <a:t>aktiverar kroppen och förbättrar effektiviteten. Den stör vanligtvis inte återhämtningen eller sömnen.</a:t>
            </a:r>
            <a:endParaRPr kumimoji="0" lang="fi-FI" sz="18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mn-cs"/>
            </a:endParaRPr>
          </a:p>
        </p:txBody>
      </p:sp>
      <p:sp>
        <p:nvSpPr>
          <p:cNvPr id="6" name="Tekstiruutu 10"/>
          <p:cNvSpPr txBox="1"/>
          <p:nvPr/>
        </p:nvSpPr>
        <p:spPr>
          <a:xfrm>
            <a:off x="1820970" y="3887305"/>
            <a:ext cx="902784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2A2723"/>
                </a:solidFill>
                <a:effectLst/>
                <a:uLnTx/>
                <a:uFillTx/>
                <a:latin typeface="Calibri Bold"/>
                <a:ea typeface="+mn-ea"/>
                <a:cs typeface="+mn-cs"/>
              </a:rPr>
              <a:t>Vid negativ stress </a:t>
            </a:r>
            <a:r>
              <a:rPr kumimoji="0" lang="sv-SE" sz="18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mn-cs"/>
              </a:rPr>
              <a:t>är kroppen ständigt aktiverad (uppe i varv) och återhämtning vid vila eller sömn förhindras.</a:t>
            </a:r>
            <a:endParaRPr kumimoji="0" lang="fi-FI" sz="18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mn-cs"/>
            </a:endParaRPr>
          </a:p>
        </p:txBody>
      </p:sp>
      <p:pic>
        <p:nvPicPr>
          <p:cNvPr id="7" name="Kuv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970" y="1750207"/>
            <a:ext cx="8810786" cy="1993449"/>
          </a:xfrm>
          <a:prstGeom prst="rect">
            <a:avLst/>
          </a:prstGeom>
        </p:spPr>
      </p:pic>
      <p:sp>
        <p:nvSpPr>
          <p:cNvPr id="2" name="Tekstiruutu 1"/>
          <p:cNvSpPr txBox="1"/>
          <p:nvPr/>
        </p:nvSpPr>
        <p:spPr>
          <a:xfrm>
            <a:off x="2428754" y="2351441"/>
            <a:ext cx="800582"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2A2723"/>
                </a:solidFill>
                <a:effectLst/>
                <a:uLnTx/>
                <a:uFillTx/>
                <a:latin typeface="Calibri"/>
                <a:ea typeface="+mn-ea"/>
                <a:cs typeface="+mn-cs"/>
              </a:rPr>
              <a:t>Promenad</a:t>
            </a:r>
          </a:p>
        </p:txBody>
      </p:sp>
      <p:sp>
        <p:nvSpPr>
          <p:cNvPr id="8" name="Tekstiruutu 7"/>
          <p:cNvSpPr txBox="1"/>
          <p:nvPr/>
        </p:nvSpPr>
        <p:spPr>
          <a:xfrm>
            <a:off x="3229335" y="2423265"/>
            <a:ext cx="800582"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2A2723"/>
                </a:solidFill>
                <a:effectLst/>
                <a:uLnTx/>
                <a:uFillTx/>
                <a:latin typeface="Calibri"/>
                <a:ea typeface="+mn-ea"/>
                <a:cs typeface="+mn-cs"/>
              </a:rPr>
              <a:t>Lunch</a:t>
            </a:r>
          </a:p>
        </p:txBody>
      </p:sp>
      <p:sp>
        <p:nvSpPr>
          <p:cNvPr id="9" name="Tekstiruutu 8"/>
          <p:cNvSpPr txBox="1"/>
          <p:nvPr/>
        </p:nvSpPr>
        <p:spPr>
          <a:xfrm>
            <a:off x="4091830" y="2601393"/>
            <a:ext cx="800582"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2A2723"/>
                </a:solidFill>
                <a:effectLst/>
                <a:uLnTx/>
                <a:uFillTx/>
                <a:latin typeface="Calibri"/>
                <a:ea typeface="+mn-ea"/>
                <a:cs typeface="+mn-cs"/>
              </a:rPr>
              <a:t>Möte</a:t>
            </a:r>
          </a:p>
        </p:txBody>
      </p:sp>
      <p:sp>
        <p:nvSpPr>
          <p:cNvPr id="10" name="Tekstiruutu 9"/>
          <p:cNvSpPr txBox="1"/>
          <p:nvPr/>
        </p:nvSpPr>
        <p:spPr>
          <a:xfrm>
            <a:off x="4892412" y="2064017"/>
            <a:ext cx="103382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2A2723"/>
                </a:solidFill>
                <a:effectLst/>
                <a:uLnTx/>
                <a:uFillTx/>
                <a:latin typeface="Calibri"/>
                <a:ea typeface="+mn-ea"/>
                <a:cs typeface="+mn-cs"/>
              </a:rPr>
              <a:t>Intressant jobb/skriva</a:t>
            </a:r>
          </a:p>
        </p:txBody>
      </p:sp>
      <p:sp>
        <p:nvSpPr>
          <p:cNvPr id="11" name="Tekstiruutu 10"/>
          <p:cNvSpPr txBox="1"/>
          <p:nvPr/>
        </p:nvSpPr>
        <p:spPr>
          <a:xfrm>
            <a:off x="6728258" y="2273427"/>
            <a:ext cx="529069"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2A2723"/>
                </a:solidFill>
                <a:effectLst/>
                <a:uLnTx/>
                <a:uFillTx/>
                <a:latin typeface="Calibri"/>
                <a:ea typeface="+mn-ea"/>
                <a:cs typeface="+mn-cs"/>
              </a:rPr>
              <a:t>Läsa</a:t>
            </a:r>
          </a:p>
        </p:txBody>
      </p:sp>
      <p:sp>
        <p:nvSpPr>
          <p:cNvPr id="12" name="Tekstiruutu 11"/>
          <p:cNvSpPr txBox="1"/>
          <p:nvPr/>
        </p:nvSpPr>
        <p:spPr>
          <a:xfrm>
            <a:off x="7589314" y="1954748"/>
            <a:ext cx="151098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2A2723"/>
                </a:solidFill>
                <a:effectLst/>
                <a:uLnTx/>
                <a:uFillTx/>
                <a:latin typeface="Calibri"/>
                <a:ea typeface="+mn-ea"/>
                <a:cs typeface="+mn-cs"/>
              </a:rPr>
              <a:t>God återhämtning under sömnperioden</a:t>
            </a:r>
          </a:p>
        </p:txBody>
      </p:sp>
      <p:sp>
        <p:nvSpPr>
          <p:cNvPr id="13" name="Tekstiruutu 12"/>
          <p:cNvSpPr txBox="1"/>
          <p:nvPr/>
        </p:nvSpPr>
        <p:spPr>
          <a:xfrm>
            <a:off x="2164219" y="4925959"/>
            <a:ext cx="529069"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2A2723"/>
                </a:solidFill>
                <a:effectLst/>
                <a:uLnTx/>
                <a:uFillTx/>
                <a:latin typeface="Calibri"/>
                <a:ea typeface="+mn-ea"/>
                <a:cs typeface="+mn-cs"/>
              </a:rPr>
              <a:t>Cykla</a:t>
            </a:r>
          </a:p>
        </p:txBody>
      </p:sp>
      <p:sp>
        <p:nvSpPr>
          <p:cNvPr id="14" name="Tekstiruutu 13"/>
          <p:cNvSpPr txBox="1"/>
          <p:nvPr/>
        </p:nvSpPr>
        <p:spPr>
          <a:xfrm>
            <a:off x="3916879" y="5387935"/>
            <a:ext cx="800582"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2A2723"/>
                </a:solidFill>
                <a:effectLst/>
                <a:uLnTx/>
                <a:uFillTx/>
                <a:latin typeface="Calibri"/>
                <a:ea typeface="+mn-ea"/>
                <a:cs typeface="+mn-cs"/>
              </a:rPr>
              <a:t>Möte</a:t>
            </a:r>
          </a:p>
        </p:txBody>
      </p:sp>
      <p:sp>
        <p:nvSpPr>
          <p:cNvPr id="15" name="Tekstiruutu 14"/>
          <p:cNvSpPr txBox="1"/>
          <p:nvPr/>
        </p:nvSpPr>
        <p:spPr>
          <a:xfrm>
            <a:off x="5336018" y="5340667"/>
            <a:ext cx="913583"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err="1">
                <a:ln>
                  <a:noFill/>
                </a:ln>
                <a:solidFill>
                  <a:srgbClr val="2A2723"/>
                </a:solidFill>
                <a:effectLst/>
                <a:uLnTx/>
                <a:uFillTx/>
                <a:latin typeface="Calibri"/>
                <a:ea typeface="+mn-ea"/>
                <a:cs typeface="+mn-cs"/>
              </a:rPr>
              <a:t>Powernap</a:t>
            </a:r>
            <a:endParaRPr kumimoji="0" lang="sv-SE" sz="1000" b="0" i="0" u="none" strike="noStrike" kern="1200" cap="none" spc="0" normalizeH="0" baseline="0" noProof="0" dirty="0">
              <a:ln>
                <a:noFill/>
              </a:ln>
              <a:solidFill>
                <a:srgbClr val="2A2723"/>
              </a:solidFill>
              <a:effectLst/>
              <a:uLnTx/>
              <a:uFillTx/>
              <a:latin typeface="Calibri"/>
              <a:ea typeface="+mn-ea"/>
              <a:cs typeface="+mn-cs"/>
            </a:endParaRPr>
          </a:p>
        </p:txBody>
      </p:sp>
      <p:sp>
        <p:nvSpPr>
          <p:cNvPr id="16" name="Tekstiruutu 15"/>
          <p:cNvSpPr txBox="1"/>
          <p:nvPr/>
        </p:nvSpPr>
        <p:spPr>
          <a:xfrm>
            <a:off x="6011076" y="5303716"/>
            <a:ext cx="775504"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2A2723"/>
                </a:solidFill>
                <a:effectLst/>
                <a:uLnTx/>
                <a:uFillTx/>
                <a:latin typeface="Calibri"/>
                <a:ea typeface="+mn-ea"/>
                <a:cs typeface="+mn-cs"/>
              </a:rPr>
              <a:t>Promenad</a:t>
            </a:r>
          </a:p>
        </p:txBody>
      </p:sp>
      <p:sp>
        <p:nvSpPr>
          <p:cNvPr id="17" name="Tekstiruutu 16"/>
          <p:cNvSpPr txBox="1"/>
          <p:nvPr/>
        </p:nvSpPr>
        <p:spPr>
          <a:xfrm>
            <a:off x="6686134" y="5264825"/>
            <a:ext cx="415225"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2A2723"/>
                </a:solidFill>
                <a:effectLst/>
                <a:uLnTx/>
                <a:uFillTx/>
                <a:latin typeface="Calibri"/>
                <a:ea typeface="+mn-ea"/>
                <a:cs typeface="+mn-cs"/>
              </a:rPr>
              <a:t>TV</a:t>
            </a:r>
          </a:p>
        </p:txBody>
      </p:sp>
      <p:sp>
        <p:nvSpPr>
          <p:cNvPr id="19" name="Tekstiruutu 18"/>
          <p:cNvSpPr txBox="1"/>
          <p:nvPr/>
        </p:nvSpPr>
        <p:spPr>
          <a:xfrm>
            <a:off x="8285953" y="4207755"/>
            <a:ext cx="1851950" cy="830997"/>
          </a:xfrm>
          <a:prstGeom prst="rect">
            <a:avLst/>
          </a:prstGeom>
          <a:solidFill>
            <a:schemeClr val="bg1"/>
          </a:solidFill>
          <a:ln>
            <a:solidFill>
              <a:schemeClr val="tx1">
                <a:lumMod val="50000"/>
                <a:lumOff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2A2723"/>
                </a:solidFill>
                <a:effectLst/>
                <a:uLnTx/>
                <a:uFillTx/>
                <a:latin typeface="Calibri"/>
                <a:ea typeface="+mn-ea"/>
                <a:cs typeface="+mn-cs"/>
              </a:rPr>
              <a:t>Sömnperioden var tillräckligt lång, men återhämtningen endast måttlig.</a:t>
            </a:r>
          </a:p>
        </p:txBody>
      </p:sp>
      <p:pic>
        <p:nvPicPr>
          <p:cNvPr id="30" name="Kuva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0969" y="1814404"/>
            <a:ext cx="210387" cy="1463942"/>
          </a:xfrm>
          <a:prstGeom prst="rect">
            <a:avLst/>
          </a:prstGeom>
        </p:spPr>
      </p:pic>
      <p:pic>
        <p:nvPicPr>
          <p:cNvPr id="31" name="Kuva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2982" y="4655964"/>
            <a:ext cx="210387" cy="1463942"/>
          </a:xfrm>
          <a:prstGeom prst="rect">
            <a:avLst/>
          </a:prstGeom>
        </p:spPr>
      </p:pic>
      <p:pic>
        <p:nvPicPr>
          <p:cNvPr id="33" name="Kuva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8457" y="1647530"/>
            <a:ext cx="243299" cy="1649025"/>
          </a:xfrm>
          <a:prstGeom prst="rect">
            <a:avLst/>
          </a:prstGeom>
        </p:spPr>
      </p:pic>
      <p:pic>
        <p:nvPicPr>
          <p:cNvPr id="34" name="Kuva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8457" y="4516154"/>
            <a:ext cx="243299" cy="1649025"/>
          </a:xfrm>
          <a:prstGeom prst="rect">
            <a:avLst/>
          </a:prstGeom>
        </p:spPr>
      </p:pic>
    </p:spTree>
    <p:extLst>
      <p:ext uri="{BB962C8B-B14F-4D97-AF65-F5344CB8AC3E}">
        <p14:creationId xmlns:p14="http://schemas.microsoft.com/office/powerpoint/2010/main" val="1720415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sv-SE" cap="all" dirty="0">
                <a:solidFill>
                  <a:srgbClr val="2A2723"/>
                </a:solidFill>
                <a:latin typeface="Calibri"/>
              </a:rPr>
              <a:t>HUR ser din dag ut?</a:t>
            </a:r>
            <a:endParaRPr lang="fi-FI" dirty="0"/>
          </a:p>
        </p:txBody>
      </p:sp>
      <p:sp>
        <p:nvSpPr>
          <p:cNvPr id="5" name="Tekstiruutu 7"/>
          <p:cNvSpPr txBox="1"/>
          <p:nvPr/>
        </p:nvSpPr>
        <p:spPr>
          <a:xfrm>
            <a:off x="699303" y="893323"/>
            <a:ext cx="33402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0000"/>
                </a:solidFill>
                <a:effectLst/>
                <a:uLnTx/>
                <a:uFillTx/>
                <a:latin typeface="Calibri Bold"/>
                <a:ea typeface="+mn-ea"/>
                <a:cs typeface="+mn-cs"/>
              </a:rPr>
              <a:t>Återhämtar du dig under dagen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FF0000"/>
                </a:solidFill>
                <a:effectLst/>
                <a:uLnTx/>
                <a:uFillTx/>
                <a:latin typeface="Calibri Bold"/>
                <a:ea typeface="+mn-ea"/>
                <a:cs typeface="+mn-cs"/>
              </a:rPr>
              <a:t>(</a:t>
            </a:r>
            <a:r>
              <a:rPr kumimoji="0" lang="fi-FI" sz="1800" b="1" i="0" u="none" strike="noStrike" kern="1200" cap="none" spc="0" normalizeH="0" baseline="0" noProof="0" dirty="0" err="1">
                <a:ln>
                  <a:noFill/>
                </a:ln>
                <a:solidFill>
                  <a:srgbClr val="FF0000"/>
                </a:solidFill>
                <a:effectLst/>
                <a:uLnTx/>
                <a:uFillTx/>
                <a:latin typeface="Calibri Bold"/>
                <a:ea typeface="+mn-ea"/>
                <a:cs typeface="+mn-cs"/>
              </a:rPr>
              <a:t>t.ex</a:t>
            </a:r>
            <a:r>
              <a:rPr kumimoji="0" lang="fi-FI" sz="1800" b="1" i="0" u="none" strike="noStrike" kern="1200" cap="none" spc="0" normalizeH="0" baseline="0" noProof="0" dirty="0">
                <a:ln>
                  <a:noFill/>
                </a:ln>
                <a:solidFill>
                  <a:srgbClr val="FF0000"/>
                </a:solidFill>
                <a:effectLst/>
                <a:uLnTx/>
                <a:uFillTx/>
                <a:latin typeface="Calibri Bold"/>
                <a:ea typeface="+mn-ea"/>
                <a:cs typeface="+mn-cs"/>
              </a:rPr>
              <a:t>. </a:t>
            </a:r>
            <a:r>
              <a:rPr kumimoji="0" lang="fi-FI" sz="1800" b="1" i="0" u="none" strike="noStrike" kern="1200" cap="none" spc="0" normalizeH="0" baseline="0" noProof="0" dirty="0" err="1">
                <a:ln>
                  <a:noFill/>
                </a:ln>
                <a:solidFill>
                  <a:srgbClr val="FF0000"/>
                </a:solidFill>
                <a:effectLst/>
                <a:uLnTx/>
                <a:uFillTx/>
                <a:latin typeface="Calibri Bold"/>
                <a:ea typeface="+mn-ea"/>
                <a:cs typeface="+mn-cs"/>
              </a:rPr>
              <a:t>rast</a:t>
            </a:r>
            <a:r>
              <a:rPr kumimoji="0" lang="fi-FI" sz="1800" b="1" i="0" u="none" strike="noStrike" kern="1200" cap="none" spc="0" normalizeH="0" baseline="0" noProof="0" dirty="0">
                <a:ln>
                  <a:noFill/>
                </a:ln>
                <a:solidFill>
                  <a:srgbClr val="FF0000"/>
                </a:solidFill>
                <a:effectLst/>
                <a:uLnTx/>
                <a:uFillTx/>
                <a:latin typeface="Calibri Bold"/>
                <a:ea typeface="+mn-ea"/>
                <a:cs typeface="+mn-cs"/>
              </a:rPr>
              <a:t>/</a:t>
            </a:r>
            <a:r>
              <a:rPr kumimoji="0" lang="fi-FI" sz="1800" b="1" i="0" u="none" strike="noStrike" kern="1200" cap="none" spc="0" normalizeH="0" baseline="0" noProof="0" dirty="0" err="1">
                <a:ln>
                  <a:noFill/>
                </a:ln>
                <a:solidFill>
                  <a:srgbClr val="FF0000"/>
                </a:solidFill>
                <a:effectLst/>
                <a:uLnTx/>
                <a:uFillTx/>
                <a:latin typeface="Calibri Bold"/>
                <a:ea typeface="+mn-ea"/>
                <a:cs typeface="+mn-cs"/>
              </a:rPr>
              <a:t>vilostunder</a:t>
            </a:r>
            <a:r>
              <a:rPr kumimoji="0" lang="fi-FI" sz="1800" b="1" i="0" u="none" strike="noStrike" kern="1200" cap="none" spc="0" normalizeH="0" baseline="0" noProof="0" dirty="0">
                <a:ln>
                  <a:noFill/>
                </a:ln>
                <a:solidFill>
                  <a:srgbClr val="FF0000"/>
                </a:solidFill>
                <a:effectLst/>
                <a:uLnTx/>
                <a:uFillTx/>
                <a:latin typeface="Calibri Bold"/>
                <a:ea typeface="+mn-ea"/>
                <a:cs typeface="+mn-cs"/>
              </a:rPr>
              <a:t>)?</a:t>
            </a:r>
          </a:p>
        </p:txBody>
      </p:sp>
      <p:sp>
        <p:nvSpPr>
          <p:cNvPr id="6" name="Tekstiruutu 5"/>
          <p:cNvSpPr txBox="1"/>
          <p:nvPr/>
        </p:nvSpPr>
        <p:spPr>
          <a:xfrm>
            <a:off x="4579627" y="1035915"/>
            <a:ext cx="30327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FF0000"/>
                </a:solidFill>
                <a:effectLst/>
                <a:uLnTx/>
                <a:uFillTx/>
                <a:latin typeface="Calibri Bold"/>
                <a:ea typeface="+mn-ea"/>
                <a:cs typeface="+mn-cs"/>
              </a:rPr>
              <a:t>Tränar</a:t>
            </a:r>
            <a:r>
              <a:rPr kumimoji="0" lang="fi-FI" sz="1800" b="1" i="0" u="none" strike="noStrike" kern="1200" cap="none" spc="0" normalizeH="0" baseline="0" noProof="0" dirty="0">
                <a:ln>
                  <a:noFill/>
                </a:ln>
                <a:solidFill>
                  <a:srgbClr val="FF0000"/>
                </a:solidFill>
                <a:effectLst/>
                <a:uLnTx/>
                <a:uFillTx/>
                <a:latin typeface="Calibri Bold"/>
                <a:ea typeface="+mn-ea"/>
                <a:cs typeface="+mn-cs"/>
              </a:rPr>
              <a:t> du </a:t>
            </a:r>
            <a:r>
              <a:rPr kumimoji="0" lang="fi-FI" sz="1800" b="1" i="0" u="none" strike="noStrike" kern="1200" cap="none" spc="0" normalizeH="0" baseline="0" noProof="0" dirty="0" err="1">
                <a:ln>
                  <a:noFill/>
                </a:ln>
                <a:solidFill>
                  <a:srgbClr val="FF0000"/>
                </a:solidFill>
                <a:effectLst/>
                <a:uLnTx/>
                <a:uFillTx/>
                <a:latin typeface="Calibri Bold"/>
                <a:ea typeface="+mn-ea"/>
                <a:cs typeface="+mn-cs"/>
              </a:rPr>
              <a:t>tillräckligt</a:t>
            </a:r>
            <a:r>
              <a:rPr kumimoji="0" lang="fi-FI" sz="1800" b="1" i="0" u="none" strike="noStrike" kern="1200" cap="none" spc="0" normalizeH="0" baseline="0" noProof="0" dirty="0">
                <a:ln>
                  <a:noFill/>
                </a:ln>
                <a:solidFill>
                  <a:srgbClr val="FF0000"/>
                </a:solidFill>
                <a:effectLst/>
                <a:uLnTx/>
                <a:uFillTx/>
                <a:latin typeface="Calibri Bold"/>
                <a:ea typeface="+mn-ea"/>
                <a:cs typeface="+mn-cs"/>
              </a:rPr>
              <a:t> </a:t>
            </a:r>
            <a:r>
              <a:rPr kumimoji="0" lang="fi-FI" sz="1800" b="1" i="0" u="none" strike="noStrike" kern="1200" cap="none" spc="0" normalizeH="0" baseline="0" noProof="0" dirty="0" err="1">
                <a:ln>
                  <a:noFill/>
                </a:ln>
                <a:solidFill>
                  <a:srgbClr val="FF0000"/>
                </a:solidFill>
                <a:effectLst/>
                <a:uLnTx/>
                <a:uFillTx/>
                <a:latin typeface="Calibri Bold"/>
                <a:ea typeface="+mn-ea"/>
                <a:cs typeface="+mn-cs"/>
              </a:rPr>
              <a:t>mycket</a:t>
            </a:r>
            <a:r>
              <a:rPr kumimoji="0" lang="fi-FI" sz="1800" b="1" i="0" u="none" strike="noStrike" kern="1200" cap="none" spc="0" normalizeH="0" baseline="0" noProof="0" dirty="0">
                <a:ln>
                  <a:noFill/>
                </a:ln>
                <a:solidFill>
                  <a:srgbClr val="FF0000"/>
                </a:solidFill>
                <a:effectLst/>
                <a:uLnTx/>
                <a:uFillTx/>
                <a:latin typeface="Calibri Bold"/>
                <a:ea typeface="+mn-ea"/>
                <a:cs typeface="+mn-cs"/>
              </a:rPr>
              <a:t>?</a:t>
            </a:r>
          </a:p>
        </p:txBody>
      </p:sp>
      <p:sp>
        <p:nvSpPr>
          <p:cNvPr id="7" name="Tekstiruutu 2"/>
          <p:cNvSpPr txBox="1"/>
          <p:nvPr/>
        </p:nvSpPr>
        <p:spPr>
          <a:xfrm>
            <a:off x="8152435" y="1007578"/>
            <a:ext cx="38567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0000"/>
                </a:solidFill>
                <a:effectLst/>
                <a:uLnTx/>
                <a:uFillTx/>
                <a:latin typeface="Calibri Bold"/>
                <a:ea typeface="+mn-ea"/>
                <a:cs typeface="+mn-cs"/>
              </a:rPr>
              <a:t>Sover du tillräckligt mycket?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0000"/>
                </a:solidFill>
                <a:effectLst/>
                <a:uLnTx/>
                <a:uFillTx/>
                <a:latin typeface="Calibri Bold"/>
                <a:ea typeface="+mn-ea"/>
                <a:cs typeface="+mn-cs"/>
              </a:rPr>
              <a:t>Återhämtar du dig när du sover?</a:t>
            </a:r>
          </a:p>
        </p:txBody>
      </p:sp>
      <p:pic>
        <p:nvPicPr>
          <p:cNvPr id="10" name="Kuva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896" y="1768164"/>
            <a:ext cx="8842208" cy="2931157"/>
          </a:xfrm>
          <a:prstGeom prst="rect">
            <a:avLst/>
          </a:prstGeom>
        </p:spPr>
      </p:pic>
      <p:pic>
        <p:nvPicPr>
          <p:cNvPr id="14" name="Kuva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912" y="5053557"/>
            <a:ext cx="2984653" cy="927148"/>
          </a:xfrm>
          <a:prstGeom prst="rect">
            <a:avLst/>
          </a:prstGeom>
        </p:spPr>
      </p:pic>
      <p:pic>
        <p:nvPicPr>
          <p:cNvPr id="16" name="Kuva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6157" y="5062238"/>
            <a:ext cx="3619686" cy="990651"/>
          </a:xfrm>
          <a:prstGeom prst="rect">
            <a:avLst/>
          </a:prstGeom>
        </p:spPr>
      </p:pic>
      <p:pic>
        <p:nvPicPr>
          <p:cNvPr id="18" name="Kuva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2435" y="5053557"/>
            <a:ext cx="3638737" cy="933498"/>
          </a:xfrm>
          <a:prstGeom prst="rect">
            <a:avLst/>
          </a:prstGeom>
        </p:spPr>
      </p:pic>
    </p:spTree>
    <p:extLst>
      <p:ext uri="{BB962C8B-B14F-4D97-AF65-F5344CB8AC3E}">
        <p14:creationId xmlns:p14="http://schemas.microsoft.com/office/powerpoint/2010/main" val="122077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solidFill>
                  <a:srgbClr val="2A2723"/>
                </a:solidFill>
                <a:cs typeface="Arial" charset="0"/>
              </a:rPr>
              <a:t>ÅTERHÄMTAR DU DIG NÄR DU SOVER?</a:t>
            </a:r>
            <a:endParaRPr lang="fi-FI" dirty="0"/>
          </a:p>
        </p:txBody>
      </p:sp>
      <p:sp>
        <p:nvSpPr>
          <p:cNvPr id="7" name="Content Placeholder 1"/>
          <p:cNvSpPr txBox="1">
            <a:spLocks/>
          </p:cNvSpPr>
          <p:nvPr/>
        </p:nvSpPr>
        <p:spPr>
          <a:xfrm>
            <a:off x="838200" y="3377624"/>
            <a:ext cx="5693125" cy="3237308"/>
          </a:xfrm>
          <a:prstGeom prst="rect">
            <a:avLst/>
          </a:prstGeom>
        </p:spPr>
        <p:txBody>
          <a:bodyPr>
            <a:normAutofit/>
          </a:bodyPr>
          <a:lstStyle>
            <a:lvl1pPr marL="0" indent="0" algn="l" defTabSz="914400" rtl="0" eaLnBrk="1" latinLnBrk="0" hangingPunct="1">
              <a:lnSpc>
                <a:spcPct val="100000"/>
              </a:lnSpc>
              <a:spcBef>
                <a:spcPts val="1000"/>
              </a:spcBef>
              <a:spcAft>
                <a:spcPts val="1200"/>
              </a:spcAft>
              <a:buFont typeface="Arial"/>
              <a:buNone/>
              <a:defRPr sz="2200" b="0" i="0" kern="1200" baseline="0">
                <a:solidFill>
                  <a:schemeClr val="tx1"/>
                </a:solidFill>
                <a:latin typeface="Calibri Light" charset="0"/>
                <a:ea typeface="Calibri Light" charset="0"/>
                <a:cs typeface="Calibri Light" charset="0"/>
              </a:defRPr>
            </a:lvl1pPr>
            <a:lvl2pPr marL="230188" indent="-222250" algn="l" defTabSz="914400" rtl="0" eaLnBrk="1" latinLnBrk="0" hangingPunct="1">
              <a:lnSpc>
                <a:spcPct val="110000"/>
              </a:lnSpc>
              <a:spcBef>
                <a:spcPts val="500"/>
              </a:spcBef>
              <a:spcAft>
                <a:spcPts val="1200"/>
              </a:spcAft>
              <a:buClr>
                <a:schemeClr val="tx2"/>
              </a:buClr>
              <a:buSzPct val="100000"/>
              <a:buFont typeface="Arial" charset="0"/>
              <a:buChar char="•"/>
              <a:tabLst/>
              <a:defRPr sz="2200" b="0" i="0" kern="1200">
                <a:solidFill>
                  <a:schemeClr val="tx1"/>
                </a:solidFill>
                <a:latin typeface="Calibri Light" charset="0"/>
                <a:ea typeface="Calibri Light" charset="0"/>
                <a:cs typeface="Calibri Light" charset="0"/>
              </a:defRPr>
            </a:lvl2pPr>
            <a:lvl3pPr marL="622300" marR="0" indent="-263525" algn="l" defTabSz="914400" rtl="0" eaLnBrk="1" fontAlgn="auto" latinLnBrk="0" hangingPunct="1">
              <a:lnSpc>
                <a:spcPct val="110000"/>
              </a:lnSpc>
              <a:spcBef>
                <a:spcPts val="300"/>
              </a:spcBef>
              <a:spcAft>
                <a:spcPts val="500"/>
              </a:spcAft>
              <a:buClr>
                <a:schemeClr val="tx2"/>
              </a:buClr>
              <a:buSzPct val="100000"/>
              <a:buFont typeface="Arial" charset="0"/>
              <a:buChar char="•"/>
              <a:tabLst/>
              <a:defRPr sz="1900" b="0" i="0" kern="1200" baseline="0">
                <a:solidFill>
                  <a:schemeClr val="tx1"/>
                </a:solidFill>
                <a:latin typeface="Calibri Light" charset="0"/>
                <a:ea typeface="Calibri Light" charset="0"/>
                <a:cs typeface="Calibri Light" charset="0"/>
              </a:defRPr>
            </a:lvl3pPr>
            <a:lvl4pPr marL="898525" indent="-276225" algn="l" defTabSz="914400" rtl="0" eaLnBrk="1" latinLnBrk="0" hangingPunct="1">
              <a:lnSpc>
                <a:spcPct val="110000"/>
              </a:lnSpc>
              <a:spcBef>
                <a:spcPts val="0"/>
              </a:spcBef>
              <a:spcAft>
                <a:spcPts val="500"/>
              </a:spcAft>
              <a:buClr>
                <a:schemeClr val="tx2"/>
              </a:buClr>
              <a:buSzPct val="100000"/>
              <a:buFont typeface="Arial" charset="0"/>
              <a:buChar char="•"/>
              <a:tabLst/>
              <a:defRPr sz="1400" b="0" i="0" kern="1200" baseline="0">
                <a:solidFill>
                  <a:schemeClr val="tx1"/>
                </a:solidFill>
                <a:latin typeface="Calibri Light" charset="0"/>
                <a:ea typeface="Calibri Light" charset="0"/>
                <a:cs typeface="Calibri Light" charset="0"/>
              </a:defRPr>
            </a:lvl4pPr>
            <a:lvl5pPr marL="1112838" indent="-214313" algn="l" defTabSz="914400" rtl="0" eaLnBrk="1" latinLnBrk="0" hangingPunct="1">
              <a:lnSpc>
                <a:spcPct val="110000"/>
              </a:lnSpc>
              <a:spcBef>
                <a:spcPts val="0"/>
              </a:spcBef>
              <a:spcAft>
                <a:spcPts val="300"/>
              </a:spcAft>
              <a:buClr>
                <a:schemeClr val="tx2"/>
              </a:buClr>
              <a:buFont typeface="Arial"/>
              <a:buChar char="•"/>
              <a:tabLst/>
              <a:defRPr sz="1200" b="0" i="0" kern="1200" baseline="0">
                <a:solidFill>
                  <a:schemeClr val="tx1"/>
                </a:solidFill>
                <a:latin typeface="Calibri Light" charset="0"/>
                <a:ea typeface="Calibri Light" charset="0"/>
                <a:cs typeface="Calibri Light" charset="0"/>
              </a:defRPr>
            </a:lvl5pPr>
            <a:lvl6pPr marL="758825" indent="-176213" algn="l" defTabSz="914400" rtl="0" eaLnBrk="1" latinLnBrk="0" hangingPunct="1">
              <a:lnSpc>
                <a:spcPct val="90000"/>
              </a:lnSpc>
              <a:spcBef>
                <a:spcPts val="500"/>
              </a:spcBef>
              <a:buFont typeface="Arial"/>
              <a:buChar char="•"/>
              <a:tabLst/>
              <a:defRPr sz="1100" b="0" i="0" kern="1200">
                <a:solidFill>
                  <a:schemeClr val="tx1"/>
                </a:solidFill>
                <a:latin typeface="Calibri Light" charset="0"/>
                <a:ea typeface="Calibri Light" charset="0"/>
                <a:cs typeface="Calibri Light"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30188" marR="0" lvl="1" indent="-222250" algn="l" defTabSz="914400" rtl="0" eaLnBrk="1" fontAlgn="auto" latinLnBrk="0" hangingPunct="1">
              <a:lnSpc>
                <a:spcPct val="110000"/>
              </a:lnSpc>
              <a:spcBef>
                <a:spcPts val="500"/>
              </a:spcBef>
              <a:spcAft>
                <a:spcPts val="1200"/>
              </a:spcAft>
              <a:buClr>
                <a:srgbClr val="E32A21"/>
              </a:buClr>
              <a:buSzPct val="100000"/>
              <a:buFont typeface="Arial" charset="0"/>
              <a:buChar char="•"/>
              <a:tabLst/>
              <a:defRPr/>
            </a:pPr>
            <a:r>
              <a:rPr kumimoji="0" lang="sv-SE" sz="2000" b="0" i="0" u="none" strike="noStrike" kern="1200" cap="none" spc="0" normalizeH="0" baseline="0" noProof="0" dirty="0">
                <a:ln>
                  <a:noFill/>
                </a:ln>
                <a:solidFill>
                  <a:srgbClr val="2A2723"/>
                </a:solidFill>
                <a:effectLst/>
                <a:uLnTx/>
                <a:uFillTx/>
                <a:latin typeface="Calibri Bold"/>
                <a:cs typeface="Calibri Light" charset="0"/>
              </a:rPr>
              <a:t>Sömnlängden innebär </a:t>
            </a:r>
            <a:r>
              <a:rPr kumimoji="0" lang="sv-SE" sz="2000" b="0" i="0" u="none" strike="noStrike" kern="1200" cap="none" spc="0" normalizeH="0" baseline="0" noProof="0" dirty="0">
                <a:ln>
                  <a:noFill/>
                </a:ln>
                <a:solidFill>
                  <a:srgbClr val="2A2723"/>
                </a:solidFill>
                <a:effectLst/>
                <a:uLnTx/>
                <a:uFillTx/>
                <a:latin typeface="Calibri Light" charset="0"/>
                <a:cs typeface="Calibri Light" charset="0"/>
              </a:rPr>
              <a:t>hur länge sömnen pågår enligt vad som registreras i dagboken, från att du går och lägger dig tills att du vaknar.</a:t>
            </a:r>
          </a:p>
          <a:p>
            <a:pPr marL="230188" marR="0" lvl="1" indent="-222250" algn="l" defTabSz="914400" rtl="0" eaLnBrk="1" fontAlgn="auto" latinLnBrk="0" hangingPunct="1">
              <a:lnSpc>
                <a:spcPct val="110000"/>
              </a:lnSpc>
              <a:spcBef>
                <a:spcPts val="500"/>
              </a:spcBef>
              <a:spcAft>
                <a:spcPts val="1200"/>
              </a:spcAft>
              <a:buClr>
                <a:srgbClr val="E32A21"/>
              </a:buClr>
              <a:buSzPct val="100000"/>
              <a:buFont typeface="Arial" charset="0"/>
              <a:buChar char="•"/>
              <a:tabLst/>
              <a:defRPr/>
            </a:pPr>
            <a:r>
              <a:rPr kumimoji="0" lang="sv-SE" sz="2000" b="0" i="0" u="none" strike="noStrike" kern="1200" cap="none" spc="0" normalizeH="0" baseline="0" noProof="0" dirty="0">
                <a:ln>
                  <a:noFill/>
                </a:ln>
                <a:solidFill>
                  <a:srgbClr val="2A2723"/>
                </a:solidFill>
                <a:effectLst/>
                <a:uLnTx/>
                <a:uFillTx/>
                <a:latin typeface="Calibri Bold"/>
                <a:cs typeface="Calibri Light" charset="0"/>
              </a:rPr>
              <a:t>Återhämtningens </a:t>
            </a:r>
            <a:r>
              <a:rPr kumimoji="0" lang="sv-SE" sz="2000" b="0" i="0" u="none" strike="noStrike" kern="1200" cap="none" spc="0" normalizeH="0" baseline="0" noProof="0" dirty="0">
                <a:ln>
                  <a:noFill/>
                </a:ln>
                <a:solidFill>
                  <a:srgbClr val="2A2723"/>
                </a:solidFill>
                <a:effectLst/>
                <a:uLnTx/>
                <a:uFillTx/>
                <a:latin typeface="Calibri Light" charset="0"/>
                <a:cs typeface="Calibri Light" charset="0"/>
              </a:rPr>
              <a:t>omfattning under sömn är i genomsnitt 60 % (</a:t>
            </a:r>
            <a:r>
              <a:rPr kumimoji="0" lang="sv-SE" sz="2000" b="0" i="0" u="none" strike="noStrike" kern="1200" cap="none" spc="0" normalizeH="0" baseline="0" noProof="0" dirty="0" err="1">
                <a:ln>
                  <a:noFill/>
                </a:ln>
                <a:solidFill>
                  <a:srgbClr val="2A2723"/>
                </a:solidFill>
                <a:effectLst/>
                <a:uLnTx/>
                <a:uFillTx/>
                <a:latin typeface="Calibri Light" charset="0"/>
                <a:cs typeface="Calibri Light" charset="0"/>
              </a:rPr>
              <a:t>Firstbeat</a:t>
            </a:r>
            <a:r>
              <a:rPr kumimoji="0" lang="sv-SE" sz="2000" b="0" i="0" u="none" strike="noStrike" kern="1200" cap="none" spc="0" normalizeH="0" baseline="0" noProof="0" dirty="0">
                <a:ln>
                  <a:noFill/>
                </a:ln>
                <a:solidFill>
                  <a:srgbClr val="2A2723"/>
                </a:solidFill>
                <a:effectLst/>
                <a:uLnTx/>
                <a:uFillTx/>
                <a:latin typeface="Calibri Light" charset="0"/>
                <a:cs typeface="Calibri Light" charset="0"/>
              </a:rPr>
              <a:t> 2016).</a:t>
            </a:r>
          </a:p>
          <a:p>
            <a:pPr marL="230188" marR="0" lvl="1" indent="-222250" algn="l" defTabSz="914400" rtl="0" eaLnBrk="1" fontAlgn="auto" latinLnBrk="0" hangingPunct="1">
              <a:lnSpc>
                <a:spcPct val="110000"/>
              </a:lnSpc>
              <a:spcBef>
                <a:spcPts val="500"/>
              </a:spcBef>
              <a:spcAft>
                <a:spcPts val="1200"/>
              </a:spcAft>
              <a:buClr>
                <a:srgbClr val="E32A21"/>
              </a:buClr>
              <a:buSzPct val="100000"/>
              <a:buFont typeface="Arial" charset="0"/>
              <a:buChar char="•"/>
              <a:tabLst/>
              <a:defRPr/>
            </a:pPr>
            <a:r>
              <a:rPr kumimoji="0" lang="sv-SE" sz="2000" b="0" i="0" u="none" strike="noStrike" kern="1200" cap="none" spc="0" normalizeH="0" baseline="0" noProof="0" dirty="0">
                <a:ln>
                  <a:noFill/>
                </a:ln>
                <a:solidFill>
                  <a:srgbClr val="2A2723"/>
                </a:solidFill>
                <a:effectLst/>
                <a:uLnTx/>
                <a:uFillTx/>
                <a:latin typeface="Calibri Bold"/>
                <a:cs typeface="Calibri Light" charset="0"/>
              </a:rPr>
              <a:t>Kvaliteten på återhämtningen </a:t>
            </a:r>
            <a:r>
              <a:rPr kumimoji="0" lang="sv-SE" sz="2000" b="0" i="0" u="none" strike="noStrike" kern="1200" cap="none" spc="0" normalizeH="0" baseline="0" noProof="0" dirty="0">
                <a:ln>
                  <a:noFill/>
                </a:ln>
                <a:solidFill>
                  <a:srgbClr val="2A2723"/>
                </a:solidFill>
                <a:effectLst/>
                <a:uLnTx/>
                <a:uFillTx/>
                <a:latin typeface="Calibri Light" charset="0"/>
                <a:cs typeface="Calibri Light" charset="0"/>
              </a:rPr>
              <a:t>baseras på en analys av hjärtfrekvensvariabiliteten.</a:t>
            </a:r>
          </a:p>
          <a:p>
            <a:pPr marL="0" marR="0" lvl="0" indent="0" algn="l" defTabSz="914400" rtl="0" eaLnBrk="1" fontAlgn="auto" latinLnBrk="0" hangingPunct="1">
              <a:lnSpc>
                <a:spcPct val="100000"/>
              </a:lnSpc>
              <a:spcBef>
                <a:spcPts val="1000"/>
              </a:spcBef>
              <a:spcAft>
                <a:spcPts val="1200"/>
              </a:spcAft>
              <a:buClrTx/>
              <a:buSzTx/>
              <a:buFont typeface="Arial"/>
              <a:buNone/>
              <a:tabLst/>
              <a:defRPr/>
            </a:pPr>
            <a:endParaRPr kumimoji="0" lang="fi-FI" sz="2200" b="0" i="0" u="none" strike="noStrike" kern="1200" cap="none" spc="0" normalizeH="0" baseline="0" noProof="0" dirty="0">
              <a:ln>
                <a:noFill/>
              </a:ln>
              <a:solidFill>
                <a:srgbClr val="2A2723"/>
              </a:solidFill>
              <a:effectLst/>
              <a:uLnTx/>
              <a:uFillTx/>
              <a:latin typeface="Calibri Light" charset="0"/>
              <a:cs typeface="Calibri Light" charset="0"/>
            </a:endParaRPr>
          </a:p>
        </p:txBody>
      </p:sp>
      <p:pic>
        <p:nvPicPr>
          <p:cNvPr id="9" name="Kuva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19" y="1323118"/>
            <a:ext cx="4601057" cy="2054506"/>
          </a:xfrm>
          <a:prstGeom prst="rect">
            <a:avLst/>
          </a:prstGeom>
        </p:spPr>
      </p:pic>
      <p:sp>
        <p:nvSpPr>
          <p:cNvPr id="10" name="Nuoli: Oikea 9"/>
          <p:cNvSpPr/>
          <p:nvPr/>
        </p:nvSpPr>
        <p:spPr>
          <a:xfrm>
            <a:off x="5676488" y="2122553"/>
            <a:ext cx="1166448" cy="455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Kuva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6648" y="1323118"/>
            <a:ext cx="4205785" cy="3721006"/>
          </a:xfrm>
          <a:prstGeom prst="rect">
            <a:avLst/>
          </a:prstGeom>
        </p:spPr>
      </p:pic>
    </p:spTree>
    <p:extLst>
      <p:ext uri="{BB962C8B-B14F-4D97-AF65-F5344CB8AC3E}">
        <p14:creationId xmlns:p14="http://schemas.microsoft.com/office/powerpoint/2010/main" val="165494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v-SE" cap="all" dirty="0">
                <a:solidFill>
                  <a:srgbClr val="2A2723"/>
                </a:solidFill>
              </a:rPr>
              <a:t>Lär dig känna igen de faktorer som gör dig stressad</a:t>
            </a:r>
            <a:br>
              <a:rPr lang="en-US" cap="all" dirty="0">
                <a:solidFill>
                  <a:srgbClr val="2A2723"/>
                </a:solidFill>
              </a:rPr>
            </a:br>
            <a:endParaRPr lang="fi-FI" dirty="0"/>
          </a:p>
        </p:txBody>
      </p:sp>
      <p:sp>
        <p:nvSpPr>
          <p:cNvPr id="3" name="Tekstiruutu 4"/>
          <p:cNvSpPr txBox="1">
            <a:spLocks/>
          </p:cNvSpPr>
          <p:nvPr/>
        </p:nvSpPr>
        <p:spPr>
          <a:xfrm>
            <a:off x="1454902" y="1153500"/>
            <a:ext cx="2953264" cy="207963"/>
          </a:xfrm>
          <a:prstGeom prst="rect">
            <a:avLst/>
          </a:prstGeom>
          <a:noFill/>
        </p:spPr>
        <p:txBody>
          <a:bodyPr wrap="square">
            <a:spAutoFit/>
          </a:bodyPr>
          <a:lstStyle>
            <a:defPPr>
              <a:defRPr lang="fi-FI"/>
            </a:defPPr>
            <a:lvl1pPr marL="0" indent="0" algn="l" defTabSz="457200" rtl="0" eaLnBrk="0" fontAlgn="base" latinLnBrk="0" hangingPunct="0">
              <a:lnSpc>
                <a:spcPct val="100000"/>
              </a:lnSpc>
              <a:spcBef>
                <a:spcPct val="0"/>
              </a:spcBef>
              <a:spcAft>
                <a:spcPct val="0"/>
              </a:spcAft>
              <a:buFont typeface="Arial"/>
              <a:buNone/>
              <a:defRPr sz="2200" b="0" i="0" kern="1200" baseline="0">
                <a:solidFill>
                  <a:schemeClr val="tx1"/>
                </a:solidFill>
                <a:latin typeface="Calibri" panose="020F0502020204030204" pitchFamily="34" charset="0"/>
                <a:ea typeface="MS PGothic" panose="020B0600070205080204" pitchFamily="34" charset="-128"/>
                <a:cs typeface="+mn-cs"/>
              </a:defRPr>
            </a:lvl1pPr>
            <a:lvl2pPr marL="457200" indent="-222250" algn="l" defTabSz="457200" rtl="0" eaLnBrk="0" fontAlgn="base" latinLnBrk="0" hangingPunct="0">
              <a:lnSpc>
                <a:spcPct val="110000"/>
              </a:lnSpc>
              <a:spcBef>
                <a:spcPct val="0"/>
              </a:spcBef>
              <a:spcAft>
                <a:spcPct val="0"/>
              </a:spcAft>
              <a:buClr>
                <a:schemeClr val="tx2"/>
              </a:buClr>
              <a:buSzPct val="100000"/>
              <a:buFont typeface="Arial" charset="0"/>
              <a:buChar char="•"/>
              <a:tabLst/>
              <a:defRPr sz="2200" b="0" i="0" kern="1200">
                <a:solidFill>
                  <a:schemeClr val="tx1"/>
                </a:solidFill>
                <a:latin typeface="Calibri" panose="020F0502020204030204" pitchFamily="34" charset="0"/>
                <a:ea typeface="MS PGothic" panose="020B0600070205080204" pitchFamily="34" charset="-128"/>
                <a:cs typeface="+mn-cs"/>
              </a:defRPr>
            </a:lvl2pPr>
            <a:lvl3pPr marL="914400" marR="0" indent="-263525" algn="l" defTabSz="457200" rtl="0" eaLnBrk="0" fontAlgn="base" latinLnBrk="0" hangingPunct="0">
              <a:lnSpc>
                <a:spcPct val="110000"/>
              </a:lnSpc>
              <a:spcBef>
                <a:spcPct val="0"/>
              </a:spcBef>
              <a:spcAft>
                <a:spcPct val="0"/>
              </a:spcAft>
              <a:buClr>
                <a:schemeClr val="tx2"/>
              </a:buClr>
              <a:buSzPct val="100000"/>
              <a:buFont typeface="Arial" charset="0"/>
              <a:buChar char="•"/>
              <a:tabLst/>
              <a:defRPr sz="1900" b="0" i="0" kern="1200" baseline="0">
                <a:solidFill>
                  <a:schemeClr val="tx1"/>
                </a:solidFill>
                <a:latin typeface="Calibri" panose="020F0502020204030204" pitchFamily="34" charset="0"/>
                <a:ea typeface="MS PGothic" panose="020B0600070205080204" pitchFamily="34" charset="-128"/>
                <a:cs typeface="+mn-cs"/>
              </a:defRPr>
            </a:lvl3pPr>
            <a:lvl4pPr marL="1371600" indent="-276225" algn="l" defTabSz="457200" rtl="0" eaLnBrk="0" fontAlgn="base" latinLnBrk="0" hangingPunct="0">
              <a:lnSpc>
                <a:spcPct val="110000"/>
              </a:lnSpc>
              <a:spcBef>
                <a:spcPct val="0"/>
              </a:spcBef>
              <a:spcAft>
                <a:spcPct val="0"/>
              </a:spcAft>
              <a:buClr>
                <a:schemeClr val="tx2"/>
              </a:buClr>
              <a:buSzPct val="100000"/>
              <a:buFont typeface="Arial" charset="0"/>
              <a:buChar char="•"/>
              <a:tabLst/>
              <a:defRPr sz="1400" b="0" i="0" kern="1200" baseline="0">
                <a:solidFill>
                  <a:schemeClr val="tx1"/>
                </a:solidFill>
                <a:latin typeface="Calibri" panose="020F0502020204030204" pitchFamily="34" charset="0"/>
                <a:ea typeface="MS PGothic" panose="020B0600070205080204" pitchFamily="34" charset="-128"/>
                <a:cs typeface="+mn-cs"/>
              </a:defRPr>
            </a:lvl4pPr>
            <a:lvl5pPr marL="1828800" indent="-214313" algn="l" defTabSz="457200" rtl="0" eaLnBrk="0" fontAlgn="base" latinLnBrk="0" hangingPunct="0">
              <a:lnSpc>
                <a:spcPct val="110000"/>
              </a:lnSpc>
              <a:spcBef>
                <a:spcPct val="0"/>
              </a:spcBef>
              <a:spcAft>
                <a:spcPct val="0"/>
              </a:spcAft>
              <a:buClr>
                <a:schemeClr val="tx2"/>
              </a:buClr>
              <a:buFont typeface="Arial"/>
              <a:buChar char="•"/>
              <a:tabLst/>
              <a:defRPr sz="1200" b="0" i="0" kern="1200" baseline="0">
                <a:solidFill>
                  <a:schemeClr val="tx1"/>
                </a:solidFill>
                <a:latin typeface="Calibri" panose="020F0502020204030204" pitchFamily="34" charset="0"/>
                <a:ea typeface="MS PGothic" panose="020B0600070205080204" pitchFamily="34" charset="-128"/>
                <a:cs typeface="+mn-cs"/>
              </a:defRPr>
            </a:lvl5pPr>
            <a:lvl6pPr marL="2286000" indent="-176213" algn="l" defTabSz="914400" rtl="0" eaLnBrk="1" latinLnBrk="0" hangingPunct="1">
              <a:lnSpc>
                <a:spcPct val="90000"/>
              </a:lnSpc>
              <a:spcBef>
                <a:spcPts val="500"/>
              </a:spcBef>
              <a:buFont typeface="Arial"/>
              <a:buChar char="•"/>
              <a:tabLst/>
              <a:defRPr sz="1100" b="0" i="0" kern="1200">
                <a:solidFill>
                  <a:schemeClr val="tx1"/>
                </a:solidFill>
                <a:latin typeface="Calibri" panose="020F0502020204030204" pitchFamily="34" charset="0"/>
                <a:ea typeface="MS PGothic" panose="020B0600070205080204" pitchFamily="34" charset="-128"/>
                <a:cs typeface="+mn-cs"/>
              </a:defRPr>
            </a:lvl6pPr>
            <a:lvl7pPr marL="27432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S PGothic" panose="020B0600070205080204" pitchFamily="34" charset="-128"/>
                <a:cs typeface="+mn-cs"/>
              </a:defRPr>
            </a:lvl7pPr>
            <a:lvl8pPr marL="32004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S PGothic" panose="020B0600070205080204" pitchFamily="34" charset="-128"/>
                <a:cs typeface="+mn-cs"/>
              </a:defRPr>
            </a:lvl8pPr>
            <a:lvl9pPr marL="3657600" indent="-228600" algn="l" defTabSz="914400" rtl="0" eaLnBrk="1" latinLnBrk="0" hangingPunct="1">
              <a:lnSpc>
                <a:spcPct val="90000"/>
              </a:lnSpc>
              <a:spcBef>
                <a:spcPts val="500"/>
              </a:spcBef>
              <a:buFont typeface="Arial"/>
              <a:buChar char="•"/>
              <a:defRPr sz="1800"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 typeface="Arial"/>
              <a:buNone/>
              <a:tabLst/>
              <a:defRPr/>
            </a:pPr>
            <a:r>
              <a:rPr kumimoji="0" lang="fi-FI" sz="135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S PGothic" panose="020B0600070205080204" pitchFamily="34" charset="-128"/>
                <a:cs typeface="+mn-cs"/>
              </a:rPr>
              <a:t>DÅLIG ÅTERHÄMTNING UNDER NATTEN</a:t>
            </a:r>
          </a:p>
        </p:txBody>
      </p:sp>
      <p:sp>
        <p:nvSpPr>
          <p:cNvPr id="7" name="TextBox 6"/>
          <p:cNvSpPr txBox="1"/>
          <p:nvPr/>
        </p:nvSpPr>
        <p:spPr>
          <a:xfrm>
            <a:off x="762088" y="3687901"/>
            <a:ext cx="4460033"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Alkohol</a:t>
            </a:r>
          </a:p>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Sjukdom och medicinering</a:t>
            </a:r>
          </a:p>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Smärta</a:t>
            </a:r>
          </a:p>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Arbetsrelaterad stress</a:t>
            </a:r>
          </a:p>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Kroniska sömnproblem</a:t>
            </a:r>
          </a:p>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Skiftarbete, jetlag</a:t>
            </a:r>
          </a:p>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Intensiv träning innan du går och lägger dig eller fysiskt ansträngande dag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2A2723"/>
              </a:solidFill>
              <a:effectLst/>
              <a:uLnTx/>
              <a:uFillTx/>
              <a:latin typeface="Calibri"/>
              <a:ea typeface="+mn-ea"/>
              <a:cs typeface="+mn-cs"/>
            </a:endParaRPr>
          </a:p>
        </p:txBody>
      </p:sp>
      <p:sp>
        <p:nvSpPr>
          <p:cNvPr id="23" name="Tekstiruutu 4"/>
          <p:cNvSpPr txBox="1"/>
          <p:nvPr/>
        </p:nvSpPr>
        <p:spPr>
          <a:xfrm>
            <a:off x="3339767" y="1613414"/>
            <a:ext cx="2951163" cy="277812"/>
          </a:xfrm>
          <a:prstGeom prst="rect">
            <a:avLst/>
          </a:prstGeom>
          <a:noFill/>
        </p:spPr>
        <p:txBody>
          <a:bodyPr>
            <a:spAutoFit/>
          </a:bodyPr>
          <a:lstStyle>
            <a:defPPr>
              <a:defRPr lang="fi-FI"/>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i-FI" sz="1200" b="0" i="0" u="none" strike="noStrike" kern="1200" cap="none" spc="0" normalizeH="0" baseline="0" noProof="0" dirty="0" err="1">
                <a:ln>
                  <a:noFill/>
                </a:ln>
                <a:solidFill>
                  <a:prstClr val="black">
                    <a:lumMod val="65000"/>
                    <a:lumOff val="35000"/>
                  </a:prstClr>
                </a:solidFill>
                <a:effectLst/>
                <a:uLnTx/>
                <a:uFillTx/>
                <a:latin typeface="Calibri" panose="020F0502020204030204" pitchFamily="34" charset="0"/>
                <a:ea typeface="MS PGothic" panose="020B0600070205080204" pitchFamily="34" charset="-128"/>
                <a:cs typeface="+mn-cs"/>
              </a:rPr>
              <a:t>Övertidsarbete</a:t>
            </a:r>
            <a:endParaRPr kumimoji="0" lang="fi-FI"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S PGothic" panose="020B0600070205080204" pitchFamily="34" charset="-128"/>
              <a:cs typeface="+mn-cs"/>
            </a:endParaRPr>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144" y="1868204"/>
            <a:ext cx="7592993" cy="2182130"/>
          </a:xfrm>
          <a:prstGeom prst="rect">
            <a:avLst/>
          </a:prstGeom>
        </p:spPr>
      </p:pic>
      <p:sp>
        <p:nvSpPr>
          <p:cNvPr id="25" name="TextBox 7"/>
          <p:cNvSpPr txBox="1"/>
          <p:nvPr/>
        </p:nvSpPr>
        <p:spPr>
          <a:xfrm>
            <a:off x="5722603" y="3786539"/>
            <a:ext cx="4133462" cy="34470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Hektiska aktiviteter innan du går och lägger dig (t.ex. datorspel) </a:t>
            </a:r>
          </a:p>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Stimulerande medel eller aktiviteter (t.ex. datorspel)</a:t>
            </a:r>
          </a:p>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Dålig form </a:t>
            </a:r>
          </a:p>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Övervikt</a:t>
            </a:r>
          </a:p>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Menopaus</a:t>
            </a:r>
          </a:p>
          <a:p>
            <a:pPr marL="285750" marR="0" lvl="0" indent="-285750" algn="l" defTabSz="914400" rtl="0" eaLnBrk="1" fontAlgn="auto" latinLnBrk="0" hangingPunct="1">
              <a:lnSpc>
                <a:spcPct val="100000"/>
              </a:lnSpc>
              <a:spcBef>
                <a:spcPts val="0"/>
              </a:spcBef>
              <a:spcAft>
                <a:spcPts val="0"/>
              </a:spcAft>
              <a:buClr>
                <a:srgbClr val="E32A21"/>
              </a:buClr>
              <a:buSzTx/>
              <a:buFont typeface="Arial" panose="020B0604020202020204" pitchFamily="34" charset="0"/>
              <a:buChar char="•"/>
              <a:tabLst/>
              <a:defRPr/>
            </a:pPr>
            <a:r>
              <a:rPr kumimoji="0" lang="sv-SE"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rPr>
              <a:t>Negativa känslor och tankar</a:t>
            </a:r>
            <a:endParaRPr kumimoji="0" lang="fi-FI"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p:txBody>
      </p:sp>
      <p:pic>
        <p:nvPicPr>
          <p:cNvPr id="2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2105" y="1569771"/>
            <a:ext cx="347662"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620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solidFill>
                  <a:srgbClr val="2A2723"/>
                </a:solidFill>
              </a:rPr>
              <a:t>ALKOHOL PÅVERKAR ÅTERHÄMTNINGEN NEGATIVT</a:t>
            </a:r>
            <a:endParaRPr lang="fi-FI" dirty="0"/>
          </a:p>
        </p:txBody>
      </p:sp>
      <p:sp>
        <p:nvSpPr>
          <p:cNvPr id="3" name="Content Placeholder 1"/>
          <p:cNvSpPr txBox="1">
            <a:spLocks/>
          </p:cNvSpPr>
          <p:nvPr/>
        </p:nvSpPr>
        <p:spPr>
          <a:xfrm>
            <a:off x="730576" y="1163011"/>
            <a:ext cx="2832414" cy="316147"/>
          </a:xfrm>
          <a:prstGeom prst="rect">
            <a:avLst/>
          </a:prstGeom>
        </p:spPr>
        <p:txBody>
          <a:bodyPr>
            <a:noAutofit/>
          </a:bodyPr>
          <a:lstStyle>
            <a:lvl1pPr marL="0" indent="0" algn="l" defTabSz="914400" rtl="0" eaLnBrk="1" latinLnBrk="0" hangingPunct="1">
              <a:lnSpc>
                <a:spcPct val="100000"/>
              </a:lnSpc>
              <a:spcBef>
                <a:spcPts val="1000"/>
              </a:spcBef>
              <a:spcAft>
                <a:spcPts val="1200"/>
              </a:spcAft>
              <a:buFont typeface="Arial"/>
              <a:buNone/>
              <a:defRPr sz="2200" b="0" i="0" kern="1200" baseline="0">
                <a:solidFill>
                  <a:schemeClr val="tx1"/>
                </a:solidFill>
                <a:latin typeface="Calibri Light" charset="0"/>
                <a:ea typeface="Calibri Light" charset="0"/>
                <a:cs typeface="Calibri Light" charset="0"/>
              </a:defRPr>
            </a:lvl1pPr>
            <a:lvl2pPr marL="230188" indent="-222250" algn="l" defTabSz="914400" rtl="0" eaLnBrk="1" latinLnBrk="0" hangingPunct="1">
              <a:lnSpc>
                <a:spcPct val="110000"/>
              </a:lnSpc>
              <a:spcBef>
                <a:spcPts val="500"/>
              </a:spcBef>
              <a:spcAft>
                <a:spcPts val="1200"/>
              </a:spcAft>
              <a:buClr>
                <a:schemeClr val="tx2"/>
              </a:buClr>
              <a:buSzPct val="100000"/>
              <a:buFont typeface="Arial" charset="0"/>
              <a:buChar char="•"/>
              <a:tabLst/>
              <a:defRPr sz="2200" b="0" i="0" kern="1200">
                <a:solidFill>
                  <a:schemeClr val="tx1"/>
                </a:solidFill>
                <a:latin typeface="Calibri Light" charset="0"/>
                <a:ea typeface="Calibri Light" charset="0"/>
                <a:cs typeface="Calibri Light" charset="0"/>
              </a:defRPr>
            </a:lvl2pPr>
            <a:lvl3pPr marL="622300" marR="0" indent="-263525" algn="l" defTabSz="914400" rtl="0" eaLnBrk="1" fontAlgn="auto" latinLnBrk="0" hangingPunct="1">
              <a:lnSpc>
                <a:spcPct val="110000"/>
              </a:lnSpc>
              <a:spcBef>
                <a:spcPts val="300"/>
              </a:spcBef>
              <a:spcAft>
                <a:spcPts val="500"/>
              </a:spcAft>
              <a:buClr>
                <a:schemeClr val="tx2"/>
              </a:buClr>
              <a:buSzPct val="100000"/>
              <a:buFont typeface="Arial" charset="0"/>
              <a:buChar char="•"/>
              <a:tabLst/>
              <a:defRPr sz="1900" b="0" i="0" kern="1200" baseline="0">
                <a:solidFill>
                  <a:schemeClr val="tx1"/>
                </a:solidFill>
                <a:latin typeface="Calibri Light" charset="0"/>
                <a:ea typeface="Calibri Light" charset="0"/>
                <a:cs typeface="Calibri Light" charset="0"/>
              </a:defRPr>
            </a:lvl3pPr>
            <a:lvl4pPr marL="898525" indent="-276225" algn="l" defTabSz="914400" rtl="0" eaLnBrk="1" latinLnBrk="0" hangingPunct="1">
              <a:lnSpc>
                <a:spcPct val="110000"/>
              </a:lnSpc>
              <a:spcBef>
                <a:spcPts val="0"/>
              </a:spcBef>
              <a:spcAft>
                <a:spcPts val="500"/>
              </a:spcAft>
              <a:buClr>
                <a:schemeClr val="tx2"/>
              </a:buClr>
              <a:buSzPct val="100000"/>
              <a:buFont typeface="Arial" charset="0"/>
              <a:buChar char="•"/>
              <a:tabLst/>
              <a:defRPr sz="1400" b="0" i="0" kern="1200" baseline="0">
                <a:solidFill>
                  <a:schemeClr val="tx1"/>
                </a:solidFill>
                <a:latin typeface="Calibri Light" charset="0"/>
                <a:ea typeface="Calibri Light" charset="0"/>
                <a:cs typeface="Calibri Light" charset="0"/>
              </a:defRPr>
            </a:lvl4pPr>
            <a:lvl5pPr marL="1112838" indent="-214313" algn="l" defTabSz="914400" rtl="0" eaLnBrk="1" latinLnBrk="0" hangingPunct="1">
              <a:lnSpc>
                <a:spcPct val="110000"/>
              </a:lnSpc>
              <a:spcBef>
                <a:spcPts val="0"/>
              </a:spcBef>
              <a:spcAft>
                <a:spcPts val="300"/>
              </a:spcAft>
              <a:buClr>
                <a:schemeClr val="tx2"/>
              </a:buClr>
              <a:buFont typeface="Arial"/>
              <a:buChar char="•"/>
              <a:tabLst/>
              <a:defRPr sz="1200" b="0" i="0" kern="1200" baseline="0">
                <a:solidFill>
                  <a:schemeClr val="tx1"/>
                </a:solidFill>
                <a:latin typeface="Calibri Light" charset="0"/>
                <a:ea typeface="Calibri Light" charset="0"/>
                <a:cs typeface="Calibri Light" charset="0"/>
              </a:defRPr>
            </a:lvl5pPr>
            <a:lvl6pPr marL="758825" indent="-176213" algn="l" defTabSz="914400" rtl="0" eaLnBrk="1" latinLnBrk="0" hangingPunct="1">
              <a:lnSpc>
                <a:spcPct val="90000"/>
              </a:lnSpc>
              <a:spcBef>
                <a:spcPts val="500"/>
              </a:spcBef>
              <a:buFont typeface="Arial"/>
              <a:buChar char="•"/>
              <a:tabLst/>
              <a:defRPr sz="1100" b="0" i="0" kern="1200">
                <a:solidFill>
                  <a:schemeClr val="tx1"/>
                </a:solidFill>
                <a:latin typeface="Calibri Light" charset="0"/>
                <a:ea typeface="Calibri Light" charset="0"/>
                <a:cs typeface="Calibri Light" charset="0"/>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a:buNone/>
              <a:tabLst/>
              <a:defRPr/>
            </a:pPr>
            <a:r>
              <a:rPr kumimoji="0" lang="fi-FI" sz="1600" b="1" i="0" u="none" strike="noStrike" kern="1200" cap="none" spc="0" normalizeH="0" baseline="0" noProof="0" dirty="0">
                <a:ln>
                  <a:noFill/>
                </a:ln>
                <a:solidFill>
                  <a:srgbClr val="2A2723"/>
                </a:solidFill>
                <a:effectLst/>
                <a:uLnTx/>
                <a:uFillTx/>
                <a:latin typeface="Calibri"/>
                <a:cs typeface="Calibri Light" charset="0"/>
              </a:rPr>
              <a:t>44-årig frisk kvinna, BMI 21,3</a:t>
            </a:r>
          </a:p>
        </p:txBody>
      </p:sp>
      <p:sp>
        <p:nvSpPr>
          <p:cNvPr id="7" name="TextBox 6"/>
          <p:cNvSpPr txBox="1"/>
          <p:nvPr/>
        </p:nvSpPr>
        <p:spPr>
          <a:xfrm>
            <a:off x="6881675" y="1089641"/>
            <a:ext cx="4280432"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black"/>
                </a:solidFill>
                <a:effectLst/>
                <a:uLnTx/>
                <a:uFillTx/>
                <a:latin typeface="Calibri Bold"/>
                <a:ea typeface="+mn-ea"/>
                <a:cs typeface="Calibri Light" panose="020F0302020204030204" pitchFamily="34" charset="0"/>
              </a:rPr>
              <a:t>Torsdag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Ingen alkohol, lägsta hjärtfrekvens 41</a:t>
            </a:r>
            <a:endParaRPr kumimoji="0" lang="fi-FI"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p:txBody>
      </p:sp>
      <p:sp>
        <p:nvSpPr>
          <p:cNvPr id="8" name="TextBox 7"/>
          <p:cNvSpPr txBox="1"/>
          <p:nvPr/>
        </p:nvSpPr>
        <p:spPr>
          <a:xfrm>
            <a:off x="6881675" y="3766237"/>
            <a:ext cx="3722914"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alibri Bold"/>
                <a:ea typeface="+mn-ea"/>
                <a:cs typeface="Calibri Light" panose="020F0302020204030204" pitchFamily="34" charset="0"/>
              </a:rPr>
              <a:t>Fredag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3 enheter alkohol, lägsta hjärtfrekvens 43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srgbClr val="2A2723"/>
              </a:solidFill>
              <a:effectLst/>
              <a:uLnTx/>
              <a:uFillTx/>
              <a:latin typeface="Calibri Light" panose="020F0302020204030204" pitchFamily="34" charset="0"/>
              <a:ea typeface="+mn-ea"/>
              <a:cs typeface="Calibri Light" panose="020F0302020204030204" pitchFamily="34" charset="0"/>
            </a:endParaRPr>
          </a:p>
        </p:txBody>
      </p:sp>
      <p:pic>
        <p:nvPicPr>
          <p:cNvPr id="10" name="Kuva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237" y="1687761"/>
            <a:ext cx="6242755" cy="2687188"/>
          </a:xfrm>
          <a:prstGeom prst="rect">
            <a:avLst/>
          </a:prstGeom>
        </p:spPr>
      </p:pic>
      <p:pic>
        <p:nvPicPr>
          <p:cNvPr id="12" name="Kuva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237" y="4025161"/>
            <a:ext cx="6275412" cy="2584657"/>
          </a:xfrm>
          <a:prstGeom prst="rect">
            <a:avLst/>
          </a:prstGeom>
        </p:spPr>
      </p:pic>
      <p:pic>
        <p:nvPicPr>
          <p:cNvPr id="5" name="Kuva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576" y="1687761"/>
            <a:ext cx="5178300" cy="141185"/>
          </a:xfrm>
          <a:prstGeom prst="rect">
            <a:avLst/>
          </a:prstGeom>
        </p:spPr>
      </p:pic>
      <p:pic>
        <p:nvPicPr>
          <p:cNvPr id="15" name="Kuva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278" y="4025161"/>
            <a:ext cx="5178300" cy="141185"/>
          </a:xfrm>
          <a:prstGeom prst="rect">
            <a:avLst/>
          </a:prstGeom>
        </p:spPr>
      </p:pic>
      <p:pic>
        <p:nvPicPr>
          <p:cNvPr id="9" name="Kuva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3331" y="1727046"/>
            <a:ext cx="3539719" cy="1849532"/>
          </a:xfrm>
          <a:prstGeom prst="rect">
            <a:avLst/>
          </a:prstGeom>
        </p:spPr>
      </p:pic>
      <p:pic>
        <p:nvPicPr>
          <p:cNvPr id="16" name="Kuva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3331" y="4374950"/>
            <a:ext cx="3524907" cy="1856111"/>
          </a:xfrm>
          <a:prstGeom prst="rect">
            <a:avLst/>
          </a:prstGeom>
        </p:spPr>
      </p:pic>
    </p:spTree>
    <p:extLst>
      <p:ext uri="{BB962C8B-B14F-4D97-AF65-F5344CB8AC3E}">
        <p14:creationId xmlns:p14="http://schemas.microsoft.com/office/powerpoint/2010/main" val="1259296422"/>
      </p:ext>
    </p:extLst>
  </p:cSld>
  <p:clrMapOvr>
    <a:masterClrMapping/>
  </p:clrMapOvr>
</p:sld>
</file>

<file path=ppt/theme/theme1.xml><?xml version="1.0" encoding="utf-8"?>
<a:theme xmlns:a="http://schemas.openxmlformats.org/drawingml/2006/main" name="3_FirstBeat">
  <a:themeElements>
    <a:clrScheme name="Firstbeat">
      <a:dk1>
        <a:srgbClr val="2A2723"/>
      </a:dk1>
      <a:lt1>
        <a:srgbClr val="FFFFFF"/>
      </a:lt1>
      <a:dk2>
        <a:srgbClr val="E32A21"/>
      </a:dk2>
      <a:lt2>
        <a:srgbClr val="EEEEEE"/>
      </a:lt2>
      <a:accent1>
        <a:srgbClr val="E32A21"/>
      </a:accent1>
      <a:accent2>
        <a:srgbClr val="B9251D"/>
      </a:accent2>
      <a:accent3>
        <a:srgbClr val="E32A21"/>
      </a:accent3>
      <a:accent4>
        <a:srgbClr val="B9251D"/>
      </a:accent4>
      <a:accent5>
        <a:srgbClr val="73C400"/>
      </a:accent5>
      <a:accent6>
        <a:srgbClr val="0071DB"/>
      </a:accent6>
      <a:hlink>
        <a:srgbClr val="0071DB"/>
      </a:hlink>
      <a:folHlink>
        <a:srgbClr val="73C400"/>
      </a:folHlink>
    </a:clrScheme>
    <a:fontScheme name="Firstbeat">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irstBeat">
  <a:themeElements>
    <a:clrScheme name="Firstbeat">
      <a:dk1>
        <a:srgbClr val="2A2723"/>
      </a:dk1>
      <a:lt1>
        <a:srgbClr val="FFFFFF"/>
      </a:lt1>
      <a:dk2>
        <a:srgbClr val="E32A21"/>
      </a:dk2>
      <a:lt2>
        <a:srgbClr val="EEEEEE"/>
      </a:lt2>
      <a:accent1>
        <a:srgbClr val="E32A21"/>
      </a:accent1>
      <a:accent2>
        <a:srgbClr val="B9251D"/>
      </a:accent2>
      <a:accent3>
        <a:srgbClr val="E32A21"/>
      </a:accent3>
      <a:accent4>
        <a:srgbClr val="B9251D"/>
      </a:accent4>
      <a:accent5>
        <a:srgbClr val="73C400"/>
      </a:accent5>
      <a:accent6>
        <a:srgbClr val="0071DB"/>
      </a:accent6>
      <a:hlink>
        <a:srgbClr val="0071DB"/>
      </a:hlink>
      <a:folHlink>
        <a:srgbClr val="73C400"/>
      </a:folHlink>
    </a:clrScheme>
    <a:fontScheme name="Firstbeat">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irstBeat">
  <a:themeElements>
    <a:clrScheme name="Firstbeat">
      <a:dk1>
        <a:srgbClr val="2A2723"/>
      </a:dk1>
      <a:lt1>
        <a:srgbClr val="FFFFFF"/>
      </a:lt1>
      <a:dk2>
        <a:srgbClr val="E32A21"/>
      </a:dk2>
      <a:lt2>
        <a:srgbClr val="EEEEEE"/>
      </a:lt2>
      <a:accent1>
        <a:srgbClr val="E32A21"/>
      </a:accent1>
      <a:accent2>
        <a:srgbClr val="B9251D"/>
      </a:accent2>
      <a:accent3>
        <a:srgbClr val="E32A21"/>
      </a:accent3>
      <a:accent4>
        <a:srgbClr val="B9251D"/>
      </a:accent4>
      <a:accent5>
        <a:srgbClr val="73C400"/>
      </a:accent5>
      <a:accent6>
        <a:srgbClr val="0071DB"/>
      </a:accent6>
      <a:hlink>
        <a:srgbClr val="0071DB"/>
      </a:hlink>
      <a:folHlink>
        <a:srgbClr val="73C400"/>
      </a:folHlink>
    </a:clrScheme>
    <a:fontScheme name="Firstbeat">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1780</Words>
  <Application>Microsoft Office PowerPoint</Application>
  <PresentationFormat>Widescreen</PresentationFormat>
  <Paragraphs>309</Paragraphs>
  <Slides>34</Slides>
  <Notes>17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Arial</vt:lpstr>
      <vt:lpstr>Calibri</vt:lpstr>
      <vt:lpstr>Calibri Bold</vt:lpstr>
      <vt:lpstr>Calibri Light</vt:lpstr>
      <vt:lpstr>Cambria</vt:lpstr>
      <vt:lpstr>Wingdings</vt:lpstr>
      <vt:lpstr>3_FirstBeat</vt:lpstr>
      <vt:lpstr>FirstBeat</vt:lpstr>
      <vt:lpstr>1_FirstBeat</vt:lpstr>
      <vt:lpstr>GRUPPFEEDBACK </vt:lpstr>
      <vt:lpstr>Förberedande enkät</vt:lpstr>
      <vt:lpstr>Personliga uppgifter och mätuppgifter</vt:lpstr>
      <vt:lpstr>Definition av fysiologiskt tillstånd</vt:lpstr>
      <vt:lpstr>POSITIV ELLER NEGATIV STRESS?</vt:lpstr>
      <vt:lpstr>HUR ser din dag ut?</vt:lpstr>
      <vt:lpstr>ÅTERHÄMTAR DU DIG NÄR DU SOVER?</vt:lpstr>
      <vt:lpstr>Lär dig känna igen de faktorer som gör dig stressad </vt:lpstr>
      <vt:lpstr>ALKOHOL PÅVERKAR ÅTERHÄMTNINGEN NEGATIVT</vt:lpstr>
      <vt:lpstr>  Högintensiv motion kan fördröja den nattliga återhämtningen </vt:lpstr>
      <vt:lpstr>TIPS FÖR BÄTTRE SÖMN</vt:lpstr>
      <vt:lpstr>ÅTERHÄMTAR DU DIG UNDER ARBETET?</vt:lpstr>
      <vt:lpstr>Finns det en balans mellan stress och återhämtning? </vt:lpstr>
      <vt:lpstr>HITTA ETT BETYDELSEFULLT SÄTT ATT SLAPPNA AV</vt:lpstr>
      <vt:lpstr>Exempel på god återhämtning</vt:lpstr>
      <vt:lpstr>Exempel på medelgod återhämtning</vt:lpstr>
      <vt:lpstr>Exempel på SVAG återhämtning</vt:lpstr>
      <vt:lpstr>Dålig form och tung fysisk arbetsbelastning påverkar återhämtningen negativt</vt:lpstr>
      <vt:lpstr>EN BÄTTRE HÄLSA FÖRBÄTTRAR DIN FÖRMÅGA TILL ÅTERHÄMTNING</vt:lpstr>
      <vt:lpstr>TRÄNINGENS HÄLSOEFFEKTER</vt:lpstr>
      <vt:lpstr>ENERGIFÖRBRUKNING OCH STEG</vt:lpstr>
      <vt:lpstr>TRÄNINGSEFFEKT</vt:lpstr>
      <vt:lpstr>GRUNDLÄGGANDE TRÄNINGSPRINCIPER</vt:lpstr>
      <vt:lpstr>SUMMERING AV LIVSSTILSANALYSEN</vt:lpstr>
      <vt:lpstr>BERÄKNING AV KONDITIOSNIVÅN</vt:lpstr>
      <vt:lpstr>KONDITIONSNIVÅN (VO2MAX) ÄR VIKTIGT FÖR OSS ALLA</vt:lpstr>
      <vt:lpstr>FÖRBÄTTRING AV KONDITIONSNIVÅN FÖR OLIKA GRUPPER</vt:lpstr>
      <vt:lpstr>BYGGER DU UPP ELLER FÖRBRUKAR DU DIN KROPPS RESURSER?</vt:lpstr>
      <vt:lpstr>VILKEN ÄR DIN TOTALA POÄNGSUMMA?</vt:lpstr>
      <vt:lpstr>FYSISK AKTIVITET, ENERGIFÖRBRUKNING OCH STEG</vt:lpstr>
      <vt:lpstr>PowerPoint Presentation</vt:lpstr>
      <vt:lpstr>VANLIGA MÅLSÄTTNINGAR FÖR ATT FRÄMJA VÄLMÅENDET</vt:lpstr>
      <vt:lpstr>SLUTSATSER AV LIVSSTILSANALYSEN</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Ida Aidanpää-Immonen</dc:creator>
  <cp:lastModifiedBy>Ida Aidanpää-Immonen</cp:lastModifiedBy>
  <cp:revision>2</cp:revision>
  <dcterms:created xsi:type="dcterms:W3CDTF">2018-12-17T10:05:31Z</dcterms:created>
  <dcterms:modified xsi:type="dcterms:W3CDTF">2018-12-17T10:06:26Z</dcterms:modified>
</cp:coreProperties>
</file>